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97" r:id="rId12"/>
    <p:sldId id="266" r:id="rId13"/>
    <p:sldId id="267" r:id="rId14"/>
    <p:sldId id="268" r:id="rId15"/>
    <p:sldId id="271" r:id="rId16"/>
    <p:sldId id="272" r:id="rId17"/>
    <p:sldId id="273" r:id="rId18"/>
    <p:sldId id="274" r:id="rId19"/>
    <p:sldId id="275" r:id="rId20"/>
    <p:sldId id="300" r:id="rId21"/>
    <p:sldId id="276" r:id="rId22"/>
    <p:sldId id="277" r:id="rId23"/>
    <p:sldId id="278" r:id="rId24"/>
    <p:sldId id="279" r:id="rId25"/>
    <p:sldId id="280" r:id="rId26"/>
    <p:sldId id="281" r:id="rId27"/>
    <p:sldId id="282" r:id="rId28"/>
    <p:sldId id="283" r:id="rId29"/>
    <p:sldId id="284" r:id="rId30"/>
    <p:sldId id="298" r:id="rId31"/>
    <p:sldId id="286" r:id="rId32"/>
    <p:sldId id="296" r:id="rId33"/>
    <p:sldId id="295" r:id="rId3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5" autoAdjust="0"/>
    <p:restoredTop sz="94660"/>
  </p:normalViewPr>
  <p:slideViewPr>
    <p:cSldViewPr snapToGrid="0">
      <p:cViewPr varScale="1">
        <p:scale>
          <a:sx n="149" d="100"/>
          <a:sy n="149" d="100"/>
        </p:scale>
        <p:origin x="121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5/20/2021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5/20/2021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2020%20Clery%20Training%20HCC%20PowerPoint.ppt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2020%20Clery%20Training%20HCC%20PowerPoint.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agerstowncc.edu/docs/campus-police-and-safety/campus-police-annual-security-report"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C794-7846-4E2D-95B6-550B02C77E9D}"/>
              </a:ext>
            </a:extLst>
          </p:cNvPr>
          <p:cNvSpPr>
            <a:spLocks noGrp="1"/>
          </p:cNvSpPr>
          <p:nvPr>
            <p:ph type="ctrTitle"/>
          </p:nvPr>
        </p:nvSpPr>
        <p:spPr/>
        <p:txBody>
          <a:bodyPr>
            <a:normAutofit fontScale="90000"/>
          </a:bodyPr>
          <a:lstStyle/>
          <a:p>
            <a:r>
              <a:rPr lang="en-US" dirty="0"/>
              <a:t>campus security authority </a:t>
            </a:r>
            <a:br>
              <a:rPr lang="en-US" dirty="0"/>
            </a:br>
            <a:r>
              <a:rPr lang="en-US" dirty="0"/>
              <a:t>(csa) </a:t>
            </a:r>
            <a:br>
              <a:rPr lang="en-US" dirty="0"/>
            </a:br>
            <a:r>
              <a:rPr lang="en-US" dirty="0"/>
              <a:t>training </a:t>
            </a:r>
          </a:p>
        </p:txBody>
      </p:sp>
      <p:sp>
        <p:nvSpPr>
          <p:cNvPr id="3" name="Subtitle 2">
            <a:extLst>
              <a:ext uri="{FF2B5EF4-FFF2-40B4-BE49-F238E27FC236}">
                <a16:creationId xmlns:a16="http://schemas.microsoft.com/office/drawing/2014/main" id="{6F81243D-28AD-4A4A-8850-3DFCBF19702F}"/>
              </a:ext>
            </a:extLst>
          </p:cNvPr>
          <p:cNvSpPr>
            <a:spLocks noGrp="1"/>
          </p:cNvSpPr>
          <p:nvPr>
            <p:ph type="subTitle" idx="1"/>
          </p:nvPr>
        </p:nvSpPr>
        <p:spPr/>
        <p:txBody>
          <a:bodyPr>
            <a:normAutofit lnSpcReduction="10000"/>
          </a:bodyPr>
          <a:lstStyle/>
          <a:p>
            <a:r>
              <a:rPr lang="en-US" dirty="0"/>
              <a:t>Hagerstown Community College </a:t>
            </a:r>
          </a:p>
          <a:p>
            <a:r>
              <a:rPr lang="en-US" dirty="0"/>
              <a:t>Campus Police Department &amp; BIT/Care Team</a:t>
            </a:r>
          </a:p>
          <a:p>
            <a:r>
              <a:rPr lang="en-US" dirty="0"/>
              <a:t>Spring 2021</a:t>
            </a:r>
          </a:p>
        </p:txBody>
      </p:sp>
      <p:pic>
        <p:nvPicPr>
          <p:cNvPr id="5" name="Picture 4">
            <a:extLst>
              <a:ext uri="{FF2B5EF4-FFF2-40B4-BE49-F238E27FC236}">
                <a16:creationId xmlns:a16="http://schemas.microsoft.com/office/drawing/2014/main" id="{D8279B78-91BF-45E9-A38E-45420D725AA7}"/>
              </a:ext>
            </a:extLst>
          </p:cNvPr>
          <p:cNvPicPr>
            <a:picLocks noChangeAspect="1"/>
          </p:cNvPicPr>
          <p:nvPr/>
        </p:nvPicPr>
        <p:blipFill>
          <a:blip r:embed="rId2"/>
          <a:stretch>
            <a:fillRect/>
          </a:stretch>
        </p:blipFill>
        <p:spPr>
          <a:xfrm>
            <a:off x="5081587" y="93204"/>
            <a:ext cx="2028825" cy="2133600"/>
          </a:xfrm>
          <a:prstGeom prst="rect">
            <a:avLst/>
          </a:prstGeom>
        </p:spPr>
      </p:pic>
      <p:pic>
        <p:nvPicPr>
          <p:cNvPr id="1026" name="Picture 1" descr="https://drive.google.com/uc?id=15a5ms7OLqTqet8icsg-veQC7xXld32m8">
            <a:extLst>
              <a:ext uri="{FF2B5EF4-FFF2-40B4-BE49-F238E27FC236}">
                <a16:creationId xmlns:a16="http://schemas.microsoft.com/office/drawing/2014/main" id="{75B9DB1C-20D0-490A-A958-FC08267ED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653" y="4352544"/>
            <a:ext cx="1719470" cy="1948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_x0020_2" descr="mage.png">
            <a:extLst>
              <a:ext uri="{FF2B5EF4-FFF2-40B4-BE49-F238E27FC236}">
                <a16:creationId xmlns:a16="http://schemas.microsoft.com/office/drawing/2014/main" id="{DA542D0E-B776-4FC1-B398-11BA16CD0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83" y="5096256"/>
            <a:ext cx="1818364" cy="8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366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E140-45A9-4A67-99C3-4DFB860174C0}"/>
              </a:ext>
            </a:extLst>
          </p:cNvPr>
          <p:cNvSpPr>
            <a:spLocks noGrp="1"/>
          </p:cNvSpPr>
          <p:nvPr>
            <p:ph type="title"/>
          </p:nvPr>
        </p:nvSpPr>
        <p:spPr/>
        <p:txBody>
          <a:bodyPr/>
          <a:lstStyle/>
          <a:p>
            <a:r>
              <a:rPr lang="en-US" dirty="0"/>
              <a:t>HCC examples of a campus security authority as defined in the past</a:t>
            </a:r>
          </a:p>
        </p:txBody>
      </p:sp>
      <p:sp>
        <p:nvSpPr>
          <p:cNvPr id="3" name="Content Placeholder 2">
            <a:extLst>
              <a:ext uri="{FF2B5EF4-FFF2-40B4-BE49-F238E27FC236}">
                <a16:creationId xmlns:a16="http://schemas.microsoft.com/office/drawing/2014/main" id="{7A36BF87-7C8E-4540-A52E-ABACA9FB08B9}"/>
              </a:ext>
            </a:extLst>
          </p:cNvPr>
          <p:cNvSpPr>
            <a:spLocks noGrp="1"/>
          </p:cNvSpPr>
          <p:nvPr>
            <p:ph idx="1"/>
          </p:nvPr>
        </p:nvSpPr>
        <p:spPr/>
        <p:txBody>
          <a:bodyPr/>
          <a:lstStyle/>
          <a:p>
            <a:r>
              <a:rPr lang="en-US" dirty="0"/>
              <a:t>HCC Campus Police and Security (includes Student Patrol workers)</a:t>
            </a:r>
          </a:p>
          <a:p>
            <a:r>
              <a:rPr lang="en-US" dirty="0"/>
              <a:t>Title IX Coordinator </a:t>
            </a:r>
          </a:p>
          <a:p>
            <a:r>
              <a:rPr lang="en-US" dirty="0"/>
              <a:t>Executive Director of Human Resources</a:t>
            </a:r>
          </a:p>
          <a:p>
            <a:r>
              <a:rPr lang="en-US" dirty="0"/>
              <a:t>Dean of Student Affairs </a:t>
            </a:r>
          </a:p>
          <a:p>
            <a:r>
              <a:rPr lang="en-US" dirty="0"/>
              <a:t>Director of Athletics and ARCC</a:t>
            </a:r>
          </a:p>
        </p:txBody>
      </p:sp>
    </p:spTree>
    <p:extLst>
      <p:ext uri="{BB962C8B-B14F-4D97-AF65-F5344CB8AC3E}">
        <p14:creationId xmlns:p14="http://schemas.microsoft.com/office/powerpoint/2010/main" val="236036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77E7-09E0-49C5-8736-53804DEEED49}"/>
              </a:ext>
            </a:extLst>
          </p:cNvPr>
          <p:cNvSpPr>
            <a:spLocks noGrp="1"/>
          </p:cNvSpPr>
          <p:nvPr>
            <p:ph type="title"/>
          </p:nvPr>
        </p:nvSpPr>
        <p:spPr/>
        <p:txBody>
          <a:bodyPr/>
          <a:lstStyle/>
          <a:p>
            <a:r>
              <a:rPr lang="en-US" dirty="0"/>
              <a:t>Examples of CSA’s now</a:t>
            </a:r>
          </a:p>
        </p:txBody>
      </p:sp>
      <p:sp>
        <p:nvSpPr>
          <p:cNvPr id="3" name="Content Placeholder 2">
            <a:extLst>
              <a:ext uri="{FF2B5EF4-FFF2-40B4-BE49-F238E27FC236}">
                <a16:creationId xmlns:a16="http://schemas.microsoft.com/office/drawing/2014/main" id="{A6BEB9B0-37D2-4A4D-BD7B-7F3CEF421D70}"/>
              </a:ext>
            </a:extLst>
          </p:cNvPr>
          <p:cNvSpPr>
            <a:spLocks noGrp="1"/>
          </p:cNvSpPr>
          <p:nvPr>
            <p:ph idx="1"/>
          </p:nvPr>
        </p:nvSpPr>
        <p:spPr/>
        <p:txBody>
          <a:bodyPr/>
          <a:lstStyle/>
          <a:p>
            <a:r>
              <a:rPr lang="en-US" dirty="0"/>
              <a:t>College Athletic Coaches</a:t>
            </a:r>
          </a:p>
          <a:p>
            <a:r>
              <a:rPr lang="en-US" dirty="0"/>
              <a:t>Athletic Trainer</a:t>
            </a:r>
          </a:p>
          <a:p>
            <a:r>
              <a:rPr lang="en-US" dirty="0"/>
              <a:t>Faculty Advisor to a student group</a:t>
            </a:r>
          </a:p>
          <a:p>
            <a:r>
              <a:rPr lang="en-US" dirty="0"/>
              <a:t>Title IX Coordinator</a:t>
            </a:r>
          </a:p>
          <a:p>
            <a:r>
              <a:rPr lang="en-US" dirty="0"/>
              <a:t>BIT/Care team members</a:t>
            </a:r>
          </a:p>
          <a:p>
            <a:r>
              <a:rPr lang="en-US" dirty="0"/>
              <a:t>Victim Advocate</a:t>
            </a:r>
          </a:p>
          <a:p>
            <a:r>
              <a:rPr lang="en-US" dirty="0"/>
              <a:t>Staff member in charge of student activities on campus</a:t>
            </a:r>
          </a:p>
        </p:txBody>
      </p:sp>
    </p:spTree>
    <p:extLst>
      <p:ext uri="{BB962C8B-B14F-4D97-AF65-F5344CB8AC3E}">
        <p14:creationId xmlns:p14="http://schemas.microsoft.com/office/powerpoint/2010/main" val="375732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7A14-C1EF-40D5-9BAC-7FC9CB6668E7}"/>
              </a:ext>
            </a:extLst>
          </p:cNvPr>
          <p:cNvSpPr>
            <a:spLocks noGrp="1"/>
          </p:cNvSpPr>
          <p:nvPr>
            <p:ph type="title"/>
          </p:nvPr>
        </p:nvSpPr>
        <p:spPr/>
        <p:txBody>
          <a:bodyPr/>
          <a:lstStyle/>
          <a:p>
            <a:r>
              <a:rPr lang="en-US" dirty="0"/>
              <a:t>Campus security authorities responsibilities </a:t>
            </a:r>
          </a:p>
        </p:txBody>
      </p:sp>
      <p:sp>
        <p:nvSpPr>
          <p:cNvPr id="3" name="Content Placeholder 2">
            <a:extLst>
              <a:ext uri="{FF2B5EF4-FFF2-40B4-BE49-F238E27FC236}">
                <a16:creationId xmlns:a16="http://schemas.microsoft.com/office/drawing/2014/main" id="{EC3E09FD-B56F-43AA-A5CB-E30C2A4EC2A2}"/>
              </a:ext>
            </a:extLst>
          </p:cNvPr>
          <p:cNvSpPr>
            <a:spLocks noGrp="1"/>
          </p:cNvSpPr>
          <p:nvPr>
            <p:ph idx="1"/>
          </p:nvPr>
        </p:nvSpPr>
        <p:spPr/>
        <p:txBody>
          <a:bodyPr/>
          <a:lstStyle/>
          <a:p>
            <a:pPr marL="0" indent="0">
              <a:buNone/>
            </a:pPr>
            <a:r>
              <a:rPr lang="en-US" dirty="0"/>
              <a:t>What to Do -  </a:t>
            </a:r>
          </a:p>
          <a:p>
            <a:r>
              <a:rPr lang="en-US" dirty="0"/>
              <a:t>Always report a crime, even if you are in doubt of whether it is a “</a:t>
            </a:r>
            <a:r>
              <a:rPr lang="en-US" dirty="0" err="1"/>
              <a:t>Clery</a:t>
            </a:r>
            <a:r>
              <a:rPr lang="en-US" dirty="0"/>
              <a:t>” Crime in a </a:t>
            </a:r>
            <a:r>
              <a:rPr lang="en-US" dirty="0" err="1"/>
              <a:t>Clery</a:t>
            </a:r>
            <a:r>
              <a:rPr lang="en-US" dirty="0"/>
              <a:t> geographical location (on campus or satellite location) </a:t>
            </a:r>
          </a:p>
          <a:p>
            <a:r>
              <a:rPr lang="en-US" dirty="0"/>
              <a:t>Always report an incident to Campus Police, even if you believe to be insignificant. </a:t>
            </a:r>
          </a:p>
          <a:p>
            <a:r>
              <a:rPr lang="en-US" dirty="0"/>
              <a:t>If you have a question, talk to your Campus Police officer, Director of Public Safety or Dean of Student Affairs. </a:t>
            </a:r>
          </a:p>
          <a:p>
            <a:r>
              <a:rPr lang="en-US" dirty="0"/>
              <a:t>When in doubt, (when a crime or significant incident is reported to you) </a:t>
            </a:r>
            <a:r>
              <a:rPr lang="en-US" b="1" dirty="0"/>
              <a:t>report it immediately to HCC CAMPUS POLICE! 240-500-2308 </a:t>
            </a:r>
          </a:p>
        </p:txBody>
      </p:sp>
    </p:spTree>
    <p:extLst>
      <p:ext uri="{BB962C8B-B14F-4D97-AF65-F5344CB8AC3E}">
        <p14:creationId xmlns:p14="http://schemas.microsoft.com/office/powerpoint/2010/main" val="355113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1FDC-6AF5-4177-A685-0316D433F52D}"/>
              </a:ext>
            </a:extLst>
          </p:cNvPr>
          <p:cNvSpPr>
            <a:spLocks noGrp="1"/>
          </p:cNvSpPr>
          <p:nvPr>
            <p:ph type="title"/>
          </p:nvPr>
        </p:nvSpPr>
        <p:spPr/>
        <p:txBody>
          <a:bodyPr/>
          <a:lstStyle/>
          <a:p>
            <a:r>
              <a:rPr lang="en-US" dirty="0"/>
              <a:t>Campus security authorities        responsibilities (continued) 	</a:t>
            </a:r>
          </a:p>
        </p:txBody>
      </p:sp>
      <p:sp>
        <p:nvSpPr>
          <p:cNvPr id="3" name="Content Placeholder 2">
            <a:extLst>
              <a:ext uri="{FF2B5EF4-FFF2-40B4-BE49-F238E27FC236}">
                <a16:creationId xmlns:a16="http://schemas.microsoft.com/office/drawing/2014/main" id="{AA352E43-BF12-48E5-BE4E-2F18CFA677D3}"/>
              </a:ext>
            </a:extLst>
          </p:cNvPr>
          <p:cNvSpPr>
            <a:spLocks noGrp="1"/>
          </p:cNvSpPr>
          <p:nvPr>
            <p:ph idx="1"/>
          </p:nvPr>
        </p:nvSpPr>
        <p:spPr/>
        <p:txBody>
          <a:bodyPr/>
          <a:lstStyle/>
          <a:p>
            <a:pPr marL="0" indent="0">
              <a:buNone/>
            </a:pPr>
            <a:r>
              <a:rPr lang="en-US" dirty="0"/>
              <a:t>What NOT to do -  </a:t>
            </a:r>
          </a:p>
          <a:p>
            <a:r>
              <a:rPr lang="en-US" dirty="0"/>
              <a:t>Do NOT keep an incident or crime to yourself.</a:t>
            </a:r>
          </a:p>
          <a:p>
            <a:r>
              <a:rPr lang="en-US" dirty="0"/>
              <a:t>Do NOT be a detective and follow up on the report. </a:t>
            </a:r>
          </a:p>
          <a:p>
            <a:r>
              <a:rPr lang="en-US" dirty="0"/>
              <a:t>Do NOT give advice on whether or not report the crime to law enforcement. </a:t>
            </a:r>
          </a:p>
          <a:p>
            <a:r>
              <a:rPr lang="en-US" dirty="0"/>
              <a:t>Do NOT try to apprehend the “alleged” perpetrator of a crime. </a:t>
            </a:r>
          </a:p>
          <a:p>
            <a:pPr marL="0" indent="0" algn="ctr">
              <a:buNone/>
            </a:pPr>
            <a:r>
              <a:rPr lang="en-US" dirty="0"/>
              <a:t>You will put yourself and the victim at risk!</a:t>
            </a:r>
          </a:p>
          <a:p>
            <a:pPr marL="0" indent="0" algn="ctr">
              <a:buNone/>
            </a:pPr>
            <a:r>
              <a:rPr lang="en-US" dirty="0"/>
              <a:t>You are seen as a agent of Hagerstown Community College and your actions will be considered actions of the college. </a:t>
            </a:r>
          </a:p>
        </p:txBody>
      </p:sp>
    </p:spTree>
    <p:extLst>
      <p:ext uri="{BB962C8B-B14F-4D97-AF65-F5344CB8AC3E}">
        <p14:creationId xmlns:p14="http://schemas.microsoft.com/office/powerpoint/2010/main" val="1672850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9098-B306-485E-A2CF-DB78D0485C4A}"/>
              </a:ext>
            </a:extLst>
          </p:cNvPr>
          <p:cNvSpPr>
            <a:spLocks noGrp="1"/>
          </p:cNvSpPr>
          <p:nvPr>
            <p:ph type="title"/>
          </p:nvPr>
        </p:nvSpPr>
        <p:spPr/>
        <p:txBody>
          <a:bodyPr/>
          <a:lstStyle/>
          <a:p>
            <a:r>
              <a:rPr lang="en-US" dirty="0"/>
              <a:t>What do you report? 	</a:t>
            </a:r>
          </a:p>
        </p:txBody>
      </p:sp>
      <p:sp>
        <p:nvSpPr>
          <p:cNvPr id="3" name="Content Placeholder 2">
            <a:extLst>
              <a:ext uri="{FF2B5EF4-FFF2-40B4-BE49-F238E27FC236}">
                <a16:creationId xmlns:a16="http://schemas.microsoft.com/office/drawing/2014/main" id="{8B67CF74-FB9E-4A0F-A274-C6078FF26644}"/>
              </a:ext>
            </a:extLst>
          </p:cNvPr>
          <p:cNvSpPr>
            <a:spLocks noGrp="1"/>
          </p:cNvSpPr>
          <p:nvPr>
            <p:ph idx="1"/>
          </p:nvPr>
        </p:nvSpPr>
        <p:spPr/>
        <p:txBody>
          <a:bodyPr/>
          <a:lstStyle/>
          <a:p>
            <a:r>
              <a:rPr lang="en-US" dirty="0"/>
              <a:t>There is a mandatory reporting requirement for all Clery crimes that occur in the following geographical locations. </a:t>
            </a:r>
          </a:p>
          <a:p>
            <a:r>
              <a:rPr lang="en-US" dirty="0"/>
              <a:t>On campus – This includes the Main Campus, the Valley Mall Center, and the Commercial Truck Driving location.</a:t>
            </a:r>
          </a:p>
          <a:p>
            <a:r>
              <a:rPr lang="en-US" dirty="0"/>
              <a:t>On public property adjacent to campus (e.g.. Roads, thoroughfares, sidewalks)</a:t>
            </a:r>
          </a:p>
          <a:p>
            <a:r>
              <a:rPr lang="en-US" dirty="0"/>
              <a:t>On non-campus property owned or controlled by HCC or recognized student organization that is held off location.   </a:t>
            </a:r>
          </a:p>
          <a:p>
            <a:pPr marL="0" indent="0" algn="ctr">
              <a:buNone/>
            </a:pPr>
            <a:r>
              <a:rPr lang="en-US" b="1" dirty="0"/>
              <a:t>LOCATION, LOCATION, LOCATION… Very Important. </a:t>
            </a:r>
          </a:p>
        </p:txBody>
      </p:sp>
    </p:spTree>
    <p:extLst>
      <p:ext uri="{BB962C8B-B14F-4D97-AF65-F5344CB8AC3E}">
        <p14:creationId xmlns:p14="http://schemas.microsoft.com/office/powerpoint/2010/main" val="2915796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5274-20B7-4B44-8863-448AAD7F0375}"/>
              </a:ext>
            </a:extLst>
          </p:cNvPr>
          <p:cNvSpPr>
            <a:spLocks noGrp="1"/>
          </p:cNvSpPr>
          <p:nvPr>
            <p:ph type="title"/>
          </p:nvPr>
        </p:nvSpPr>
        <p:spPr/>
        <p:txBody>
          <a:bodyPr/>
          <a:lstStyle/>
          <a:p>
            <a:r>
              <a:rPr lang="en-US" dirty="0"/>
              <a:t>Crimes that must be reported (4 general categories of crime) </a:t>
            </a:r>
          </a:p>
        </p:txBody>
      </p:sp>
      <p:sp>
        <p:nvSpPr>
          <p:cNvPr id="3" name="Content Placeholder 2">
            <a:extLst>
              <a:ext uri="{FF2B5EF4-FFF2-40B4-BE49-F238E27FC236}">
                <a16:creationId xmlns:a16="http://schemas.microsoft.com/office/drawing/2014/main" id="{2994680B-8D75-4A47-9557-2343C1244432}"/>
              </a:ext>
            </a:extLst>
          </p:cNvPr>
          <p:cNvSpPr>
            <a:spLocks noGrp="1"/>
          </p:cNvSpPr>
          <p:nvPr>
            <p:ph sz="half" idx="1"/>
          </p:nvPr>
        </p:nvSpPr>
        <p:spPr/>
        <p:txBody>
          <a:bodyPr>
            <a:normAutofit lnSpcReduction="10000"/>
          </a:bodyPr>
          <a:lstStyle/>
          <a:p>
            <a:pPr marL="0" indent="0">
              <a:buNone/>
            </a:pPr>
            <a:r>
              <a:rPr lang="en-US" b="1" dirty="0"/>
              <a:t>1. Criminal Offenses </a:t>
            </a:r>
          </a:p>
          <a:p>
            <a:pPr lvl="1"/>
            <a:r>
              <a:rPr lang="en-US" dirty="0"/>
              <a:t>Criminal homicide</a:t>
            </a:r>
          </a:p>
          <a:p>
            <a:pPr lvl="1"/>
            <a:r>
              <a:rPr lang="en-US" dirty="0"/>
              <a:t>Aggravated assault</a:t>
            </a:r>
          </a:p>
          <a:p>
            <a:pPr lvl="1"/>
            <a:r>
              <a:rPr lang="en-US" dirty="0"/>
              <a:t>Sex offenses (rape, fondling, statutory rape and incest)</a:t>
            </a:r>
          </a:p>
          <a:p>
            <a:pPr lvl="1"/>
            <a:r>
              <a:rPr lang="en-US" dirty="0"/>
              <a:t>Robbery </a:t>
            </a:r>
          </a:p>
          <a:p>
            <a:pPr lvl="1"/>
            <a:r>
              <a:rPr lang="en-US" dirty="0"/>
              <a:t>Burglary</a:t>
            </a:r>
          </a:p>
          <a:p>
            <a:pPr lvl="1"/>
            <a:r>
              <a:rPr lang="en-US" dirty="0"/>
              <a:t>Motor Vehicle Theft </a:t>
            </a:r>
          </a:p>
          <a:p>
            <a:pPr lvl="1"/>
            <a:r>
              <a:rPr lang="en-US" dirty="0"/>
              <a:t>Arson </a:t>
            </a:r>
          </a:p>
          <a:p>
            <a:endParaRPr lang="en-US" dirty="0"/>
          </a:p>
        </p:txBody>
      </p:sp>
      <p:sp>
        <p:nvSpPr>
          <p:cNvPr id="4" name="Content Placeholder 3">
            <a:extLst>
              <a:ext uri="{FF2B5EF4-FFF2-40B4-BE49-F238E27FC236}">
                <a16:creationId xmlns:a16="http://schemas.microsoft.com/office/drawing/2014/main" id="{AED65609-2782-4D74-8CD3-DE17A16ED396}"/>
              </a:ext>
            </a:extLst>
          </p:cNvPr>
          <p:cNvSpPr>
            <a:spLocks noGrp="1"/>
          </p:cNvSpPr>
          <p:nvPr>
            <p:ph sz="half" idx="2"/>
          </p:nvPr>
        </p:nvSpPr>
        <p:spPr/>
        <p:txBody>
          <a:bodyPr>
            <a:normAutofit lnSpcReduction="10000"/>
          </a:bodyPr>
          <a:lstStyle/>
          <a:p>
            <a:pPr marL="0" indent="0">
              <a:lnSpc>
                <a:spcPct val="210000"/>
              </a:lnSpc>
              <a:buNone/>
            </a:pPr>
            <a:r>
              <a:rPr lang="en-US" b="1" dirty="0"/>
              <a:t>2.  Hate Crimes  </a:t>
            </a:r>
          </a:p>
          <a:p>
            <a:pPr marL="0" indent="0">
              <a:lnSpc>
                <a:spcPct val="210000"/>
              </a:lnSpc>
              <a:buNone/>
            </a:pPr>
            <a:r>
              <a:rPr lang="en-US" b="1" dirty="0"/>
              <a:t>3. Liquor, Drug, and Weapon Law violations </a:t>
            </a:r>
          </a:p>
          <a:p>
            <a:pPr marL="0" indent="0">
              <a:lnSpc>
                <a:spcPct val="210000"/>
              </a:lnSpc>
              <a:buNone/>
            </a:pPr>
            <a:r>
              <a:rPr lang="en-US" dirty="0"/>
              <a:t>4. </a:t>
            </a:r>
            <a:r>
              <a:rPr lang="en-US" b="1" dirty="0"/>
              <a:t>VAWA Offenses:</a:t>
            </a:r>
            <a:r>
              <a:rPr lang="en-US" dirty="0"/>
              <a:t> Domestic Violence, Dating violence, and stalking.</a:t>
            </a:r>
          </a:p>
        </p:txBody>
      </p:sp>
    </p:spTree>
    <p:extLst>
      <p:ext uri="{BB962C8B-B14F-4D97-AF65-F5344CB8AC3E}">
        <p14:creationId xmlns:p14="http://schemas.microsoft.com/office/powerpoint/2010/main" val="148294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12D6-420F-4769-93CA-3772B39A5343}"/>
              </a:ext>
            </a:extLst>
          </p:cNvPr>
          <p:cNvSpPr>
            <a:spLocks noGrp="1"/>
          </p:cNvSpPr>
          <p:nvPr>
            <p:ph type="title"/>
          </p:nvPr>
        </p:nvSpPr>
        <p:spPr/>
        <p:txBody>
          <a:bodyPr/>
          <a:lstStyle/>
          <a:p>
            <a:r>
              <a:rPr lang="en-US" dirty="0"/>
              <a:t>Defining crimes</a:t>
            </a:r>
          </a:p>
        </p:txBody>
      </p:sp>
      <p:sp>
        <p:nvSpPr>
          <p:cNvPr id="3" name="Content Placeholder 2">
            <a:extLst>
              <a:ext uri="{FF2B5EF4-FFF2-40B4-BE49-F238E27FC236}">
                <a16:creationId xmlns:a16="http://schemas.microsoft.com/office/drawing/2014/main" id="{EA8A73DB-E50D-4481-83C2-3E2EE76E412E}"/>
              </a:ext>
            </a:extLst>
          </p:cNvPr>
          <p:cNvSpPr>
            <a:spLocks noGrp="1"/>
          </p:cNvSpPr>
          <p:nvPr>
            <p:ph sz="half" idx="1"/>
          </p:nvPr>
        </p:nvSpPr>
        <p:spPr>
          <a:xfrm>
            <a:off x="1581912" y="2362200"/>
            <a:ext cx="4271771" cy="4305300"/>
          </a:xfrm>
        </p:spPr>
        <p:txBody>
          <a:bodyPr/>
          <a:lstStyle/>
          <a:p>
            <a:r>
              <a:rPr lang="en-US" b="1" dirty="0"/>
              <a:t>Criminal Homicide- </a:t>
            </a:r>
            <a:r>
              <a:rPr lang="en-US" dirty="0"/>
              <a:t>murder, non- negligent manslaughter: the willful (non-negligent) killing od one human by another. </a:t>
            </a:r>
          </a:p>
          <a:p>
            <a:r>
              <a:rPr lang="en-US" b="1" dirty="0"/>
              <a:t>Negligent Manslaughter- </a:t>
            </a:r>
            <a:r>
              <a:rPr lang="en-US" dirty="0"/>
              <a:t>The Killing of another person through gross negligence. </a:t>
            </a:r>
          </a:p>
          <a:p>
            <a:r>
              <a:rPr lang="en-US" b="1" dirty="0"/>
              <a:t>Aggravated Assault- </a:t>
            </a:r>
            <a:r>
              <a:rPr lang="en-US" dirty="0"/>
              <a:t>unlawful attack upon another with intent to inflict severe injury, using a weapon or means likely to produce death or great bodily harm. </a:t>
            </a:r>
            <a:endParaRPr lang="en-US" b="1" dirty="0"/>
          </a:p>
          <a:p>
            <a:r>
              <a:rPr lang="en-US" b="1" dirty="0"/>
              <a:t>Burglary- </a:t>
            </a:r>
            <a:r>
              <a:rPr lang="en-US" dirty="0"/>
              <a:t>unlawful entry into structure to commit a felony or theft. </a:t>
            </a:r>
            <a:endParaRPr lang="en-US" b="1" dirty="0"/>
          </a:p>
          <a:p>
            <a:endParaRPr lang="en-US" dirty="0"/>
          </a:p>
        </p:txBody>
      </p:sp>
      <p:sp>
        <p:nvSpPr>
          <p:cNvPr id="4" name="Content Placeholder 3">
            <a:extLst>
              <a:ext uri="{FF2B5EF4-FFF2-40B4-BE49-F238E27FC236}">
                <a16:creationId xmlns:a16="http://schemas.microsoft.com/office/drawing/2014/main" id="{0ADFCF21-170C-43A0-9AC3-545E26C051D8}"/>
              </a:ext>
            </a:extLst>
          </p:cNvPr>
          <p:cNvSpPr>
            <a:spLocks noGrp="1"/>
          </p:cNvSpPr>
          <p:nvPr>
            <p:ph sz="half" idx="2"/>
          </p:nvPr>
        </p:nvSpPr>
        <p:spPr>
          <a:xfrm>
            <a:off x="6338315" y="2362199"/>
            <a:ext cx="4270247" cy="4305299"/>
          </a:xfrm>
        </p:spPr>
        <p:txBody>
          <a:bodyPr/>
          <a:lstStyle/>
          <a:p>
            <a:r>
              <a:rPr lang="en-US" b="1" dirty="0"/>
              <a:t>Robbery- </a:t>
            </a:r>
            <a:r>
              <a:rPr lang="en-US" dirty="0"/>
              <a:t>the taking or attempting to take anything of value from the care, custody, or control of a person or persons by force or threat of force or violence and/or by putting the victim in fear.</a:t>
            </a:r>
          </a:p>
          <a:p>
            <a:r>
              <a:rPr lang="en-US" b="1" dirty="0"/>
              <a:t>Motor Vehicle Theft- </a:t>
            </a:r>
            <a:r>
              <a:rPr lang="en-US" dirty="0"/>
              <a:t>theft of automobiles, trucks etc.. Including “joyriding” (taking by person without lawful access). </a:t>
            </a:r>
          </a:p>
          <a:p>
            <a:r>
              <a:rPr lang="en-US" b="1" dirty="0"/>
              <a:t>Arson- </a:t>
            </a:r>
            <a:r>
              <a:rPr lang="en-US" dirty="0"/>
              <a:t>willful or malicious burning/attempt to burn a structure, vehicle, or personal property of another. </a:t>
            </a:r>
            <a:endParaRPr lang="en-US" b="1" dirty="0"/>
          </a:p>
        </p:txBody>
      </p:sp>
    </p:spTree>
    <p:extLst>
      <p:ext uri="{BB962C8B-B14F-4D97-AF65-F5344CB8AC3E}">
        <p14:creationId xmlns:p14="http://schemas.microsoft.com/office/powerpoint/2010/main" val="390046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80C2-0F75-4237-BB8B-062B57811837}"/>
              </a:ext>
            </a:extLst>
          </p:cNvPr>
          <p:cNvSpPr>
            <a:spLocks noGrp="1"/>
          </p:cNvSpPr>
          <p:nvPr>
            <p:ph type="title"/>
          </p:nvPr>
        </p:nvSpPr>
        <p:spPr/>
        <p:txBody>
          <a:bodyPr/>
          <a:lstStyle/>
          <a:p>
            <a:r>
              <a:rPr lang="en-US" dirty="0"/>
              <a:t>Defining the crimes (continued)</a:t>
            </a:r>
          </a:p>
        </p:txBody>
      </p:sp>
      <p:sp>
        <p:nvSpPr>
          <p:cNvPr id="3" name="Content Placeholder 2">
            <a:extLst>
              <a:ext uri="{FF2B5EF4-FFF2-40B4-BE49-F238E27FC236}">
                <a16:creationId xmlns:a16="http://schemas.microsoft.com/office/drawing/2014/main" id="{8D5BA7CB-E8CF-4B15-94CE-E1706B303B93}"/>
              </a:ext>
            </a:extLst>
          </p:cNvPr>
          <p:cNvSpPr>
            <a:spLocks noGrp="1"/>
          </p:cNvSpPr>
          <p:nvPr>
            <p:ph sz="half" idx="1"/>
          </p:nvPr>
        </p:nvSpPr>
        <p:spPr/>
        <p:txBody>
          <a:bodyPr>
            <a:normAutofit fontScale="92500" lnSpcReduction="20000"/>
          </a:bodyPr>
          <a:lstStyle/>
          <a:p>
            <a:r>
              <a:rPr lang="en-US" b="1" dirty="0"/>
              <a:t>Sex Offenses (Rape, Fondling, Incest, Statutory Rape)</a:t>
            </a:r>
          </a:p>
          <a:p>
            <a:pPr>
              <a:buFont typeface="Wingdings" panose="05000000000000000000" pitchFamily="2" charset="2"/>
              <a:buChar char="Ø"/>
            </a:pPr>
            <a:r>
              <a:rPr lang="en-US" b="1" dirty="0"/>
              <a:t>Rape:</a:t>
            </a:r>
          </a:p>
          <a:p>
            <a:pPr lvl="1">
              <a:buFont typeface="Wingdings" panose="05000000000000000000" pitchFamily="2" charset="2"/>
              <a:buChar char="ü"/>
            </a:pPr>
            <a:r>
              <a:rPr lang="en-US" dirty="0"/>
              <a:t>The penetration, no matter how slight, of the vagina or anus with any body part or object, or oral penetration by a sex organ of another person, without the consent of the victim</a:t>
            </a:r>
          </a:p>
          <a:p>
            <a:pPr>
              <a:buFont typeface="Wingdings" panose="05000000000000000000" pitchFamily="2" charset="2"/>
              <a:buChar char="Ø"/>
            </a:pPr>
            <a:r>
              <a:rPr lang="en-US" b="1" dirty="0"/>
              <a:t>Incest</a:t>
            </a:r>
            <a:r>
              <a:rPr lang="en-US" dirty="0"/>
              <a:t>:</a:t>
            </a:r>
          </a:p>
          <a:p>
            <a:pPr lvl="1">
              <a:buFont typeface="Wingdings" panose="05000000000000000000" pitchFamily="2" charset="2"/>
              <a:buChar char="ü"/>
            </a:pPr>
            <a:r>
              <a:rPr lang="en-US" dirty="0"/>
              <a:t>Sexual intercourse between persons who are related to each other within the degrees wherein marriage is prohibited by law.</a:t>
            </a:r>
            <a:br>
              <a:rPr lang="en-US" dirty="0"/>
            </a:br>
            <a:endParaRPr lang="en-US" dirty="0"/>
          </a:p>
        </p:txBody>
      </p:sp>
      <p:sp>
        <p:nvSpPr>
          <p:cNvPr id="4" name="Content Placeholder 3">
            <a:extLst>
              <a:ext uri="{FF2B5EF4-FFF2-40B4-BE49-F238E27FC236}">
                <a16:creationId xmlns:a16="http://schemas.microsoft.com/office/drawing/2014/main" id="{A156FA1A-F551-4A66-9FA0-DC4358CD858C}"/>
              </a:ext>
            </a:extLst>
          </p:cNvPr>
          <p:cNvSpPr>
            <a:spLocks noGrp="1"/>
          </p:cNvSpPr>
          <p:nvPr>
            <p:ph sz="half" idx="2"/>
          </p:nvPr>
        </p:nvSpPr>
        <p:spPr/>
        <p:txBody>
          <a:bodyPr>
            <a:normAutofit fontScale="92500" lnSpcReduction="20000"/>
          </a:bodyPr>
          <a:lstStyle/>
          <a:p>
            <a:pPr>
              <a:buFont typeface="Wingdings" panose="05000000000000000000" pitchFamily="2" charset="2"/>
              <a:buChar char="Ø"/>
            </a:pPr>
            <a:r>
              <a:rPr lang="en-US" b="1" dirty="0"/>
              <a:t>Fondling</a:t>
            </a:r>
            <a:r>
              <a:rPr lang="en-US" dirty="0"/>
              <a:t>:</a:t>
            </a:r>
          </a:p>
          <a:p>
            <a:pPr lvl="1">
              <a:buFont typeface="Wingdings" panose="05000000000000000000" pitchFamily="2" charset="2"/>
              <a:buChar char="ü"/>
            </a:pPr>
            <a:r>
              <a:rPr lang="en-US" dirty="0"/>
              <a:t>The touching of private body parts of another person for the purpose of sexual gratification, without the consent of the victim, including instances where, the victim is incapable of giving consent because of his/her age or because of his/her temporary mental or physical incapacity.</a:t>
            </a:r>
          </a:p>
          <a:p>
            <a:pPr>
              <a:buFont typeface="Wingdings" panose="05000000000000000000" pitchFamily="2" charset="2"/>
              <a:buChar char="Ø"/>
            </a:pPr>
            <a:r>
              <a:rPr lang="en-US" b="1" dirty="0"/>
              <a:t>Statutory Rape</a:t>
            </a:r>
            <a:r>
              <a:rPr lang="en-US" dirty="0"/>
              <a:t>:</a:t>
            </a:r>
          </a:p>
          <a:p>
            <a:pPr lvl="1">
              <a:buFont typeface="Wingdings" panose="05000000000000000000" pitchFamily="2" charset="2"/>
              <a:buChar char="ü"/>
            </a:pPr>
            <a:r>
              <a:rPr lang="en-US" dirty="0"/>
              <a:t>Sexual Intercourse with a person who is under the statutory age of consent.</a:t>
            </a:r>
          </a:p>
          <a:p>
            <a:pPr marL="0" indent="0">
              <a:buNone/>
            </a:pPr>
            <a:endParaRPr lang="en-US" dirty="0"/>
          </a:p>
        </p:txBody>
      </p:sp>
    </p:spTree>
    <p:extLst>
      <p:ext uri="{BB962C8B-B14F-4D97-AF65-F5344CB8AC3E}">
        <p14:creationId xmlns:p14="http://schemas.microsoft.com/office/powerpoint/2010/main" val="3927797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AE0E-DFB0-4DE1-9BA3-BCB4DF6569BC}"/>
              </a:ext>
            </a:extLst>
          </p:cNvPr>
          <p:cNvSpPr>
            <a:spLocks noGrp="1"/>
          </p:cNvSpPr>
          <p:nvPr>
            <p:ph type="title"/>
          </p:nvPr>
        </p:nvSpPr>
        <p:spPr>
          <a:xfrm>
            <a:off x="2231136" y="178950"/>
            <a:ext cx="7729728" cy="1188720"/>
          </a:xfrm>
        </p:spPr>
        <p:txBody>
          <a:bodyPr/>
          <a:lstStyle/>
          <a:p>
            <a:r>
              <a:rPr lang="en-US" dirty="0"/>
              <a:t>Defining the crimes (continued)</a:t>
            </a:r>
          </a:p>
        </p:txBody>
      </p:sp>
      <p:sp>
        <p:nvSpPr>
          <p:cNvPr id="3" name="Content Placeholder 2">
            <a:extLst>
              <a:ext uri="{FF2B5EF4-FFF2-40B4-BE49-F238E27FC236}">
                <a16:creationId xmlns:a16="http://schemas.microsoft.com/office/drawing/2014/main" id="{601F4A4C-BF59-4D07-8DD5-B0514A2538D1}"/>
              </a:ext>
            </a:extLst>
          </p:cNvPr>
          <p:cNvSpPr>
            <a:spLocks noGrp="1"/>
          </p:cNvSpPr>
          <p:nvPr>
            <p:ph sz="half" idx="1"/>
          </p:nvPr>
        </p:nvSpPr>
        <p:spPr>
          <a:xfrm>
            <a:off x="1650113" y="1586745"/>
            <a:ext cx="9026650" cy="5201032"/>
          </a:xfrm>
        </p:spPr>
        <p:txBody>
          <a:bodyPr>
            <a:normAutofit lnSpcReduction="10000"/>
          </a:bodyPr>
          <a:lstStyle/>
          <a:p>
            <a:pPr marL="0" indent="0" algn="ctr">
              <a:buNone/>
            </a:pPr>
            <a:r>
              <a:rPr lang="en-US" b="1" dirty="0"/>
              <a:t>VAWA Offenses</a:t>
            </a:r>
          </a:p>
          <a:p>
            <a:pPr marL="0" indent="0">
              <a:buNone/>
            </a:pPr>
            <a:r>
              <a:rPr lang="en-US" dirty="0"/>
              <a:t>VAWA Refers to </a:t>
            </a:r>
            <a:r>
              <a:rPr lang="en-US" i="1" u="sng" dirty="0"/>
              <a:t>Violence Against Women Act </a:t>
            </a:r>
            <a:r>
              <a:rPr lang="en-US" dirty="0"/>
              <a:t>that amended the Clery Act in 2013 to expand reporting.</a:t>
            </a:r>
          </a:p>
          <a:p>
            <a:pPr marL="0" indent="0">
              <a:buNone/>
            </a:pPr>
            <a:r>
              <a:rPr lang="en-US" b="1" u="sng" dirty="0"/>
              <a:t>Dating Offenses:</a:t>
            </a:r>
          </a:p>
          <a:p>
            <a:pPr>
              <a:buFont typeface="Wingdings" panose="05000000000000000000" pitchFamily="2" charset="2"/>
              <a:buChar char="Ø"/>
            </a:pPr>
            <a:r>
              <a:rPr lang="en-US" dirty="0"/>
              <a:t>Violence committed by a person who is or has been in a social relationship of a romantic or intimate nature with the victim. Dating violence includes, but is not limited to, sexual or physical abuse or the threat of such abuse. </a:t>
            </a:r>
          </a:p>
          <a:p>
            <a:pPr marL="0" indent="0">
              <a:buNone/>
            </a:pPr>
            <a:r>
              <a:rPr lang="en-US" b="1" u="sng" dirty="0"/>
              <a:t>Stalking:  </a:t>
            </a:r>
          </a:p>
          <a:p>
            <a:pPr>
              <a:buFont typeface="Wingdings" panose="05000000000000000000" pitchFamily="2" charset="2"/>
              <a:buChar char="Ø"/>
            </a:pPr>
            <a:r>
              <a:rPr lang="en-US" dirty="0"/>
              <a:t>Engaging in a course of conduct directed at a specific person that cause a reasonable person to: </a:t>
            </a:r>
          </a:p>
          <a:p>
            <a:pPr>
              <a:buFont typeface="Wingdings" panose="05000000000000000000" pitchFamily="2" charset="2"/>
              <a:buChar char="Ø"/>
            </a:pPr>
            <a:r>
              <a:rPr lang="en-US" dirty="0"/>
              <a:t>Fear for the person’s safety or the safety of others; or suffer substantial emotional distress. </a:t>
            </a:r>
          </a:p>
          <a:p>
            <a:pPr marL="0" indent="0">
              <a:buNone/>
            </a:pPr>
            <a:r>
              <a:rPr lang="en-US" dirty="0"/>
              <a:t>Course of Conduct: </a:t>
            </a:r>
          </a:p>
          <a:p>
            <a:pPr>
              <a:buFont typeface="Wingdings" panose="05000000000000000000" pitchFamily="2" charset="2"/>
              <a:buChar char="Ø"/>
            </a:pPr>
            <a:r>
              <a:rPr lang="en-US" dirty="0"/>
              <a:t>Two</a:t>
            </a:r>
            <a:r>
              <a:rPr lang="en-US" b="1" dirty="0"/>
              <a:t> </a:t>
            </a:r>
            <a:r>
              <a:rPr lang="en-US" dirty="0"/>
              <a:t>or more acts including, but not limited to, acts in which the stalker directly, indirectly, or through third parties, by any action, method, device, or means, follows, monitors, observes, surveils, threatens, or communicates to or about a person, or interferes with a person’s property. </a:t>
            </a:r>
            <a:endParaRPr lang="en-US" b="1" dirty="0"/>
          </a:p>
        </p:txBody>
      </p:sp>
      <p:sp>
        <p:nvSpPr>
          <p:cNvPr id="4" name="Content Placeholder 3">
            <a:extLst>
              <a:ext uri="{FF2B5EF4-FFF2-40B4-BE49-F238E27FC236}">
                <a16:creationId xmlns:a16="http://schemas.microsoft.com/office/drawing/2014/main" id="{8E2DA467-0507-411C-8063-64A604943CB8}"/>
              </a:ext>
            </a:extLst>
          </p:cNvPr>
          <p:cNvSpPr>
            <a:spLocks noGrp="1"/>
          </p:cNvSpPr>
          <p:nvPr>
            <p:ph sz="half" idx="2"/>
          </p:nvPr>
        </p:nvSpPr>
        <p:spPr/>
        <p:txBody>
          <a:bodyPr>
            <a:normAutofit lnSpcReduction="10000"/>
          </a:bodyPr>
          <a:lstStyle/>
          <a:p>
            <a:pPr marL="0" indent="0">
              <a:buNone/>
            </a:pPr>
            <a:r>
              <a:rPr lang="en-US" dirty="0"/>
              <a:t> </a:t>
            </a:r>
          </a:p>
        </p:txBody>
      </p:sp>
    </p:spTree>
    <p:extLst>
      <p:ext uri="{BB962C8B-B14F-4D97-AF65-F5344CB8AC3E}">
        <p14:creationId xmlns:p14="http://schemas.microsoft.com/office/powerpoint/2010/main" val="318469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C2B3-0B7A-4026-86A6-4E35CFFEAF4B}"/>
              </a:ext>
            </a:extLst>
          </p:cNvPr>
          <p:cNvSpPr>
            <a:spLocks noGrp="1"/>
          </p:cNvSpPr>
          <p:nvPr>
            <p:ph type="title"/>
          </p:nvPr>
        </p:nvSpPr>
        <p:spPr/>
        <p:txBody>
          <a:bodyPr/>
          <a:lstStyle/>
          <a:p>
            <a:r>
              <a:rPr lang="en-US" dirty="0"/>
              <a:t>Defining the crimes (continued)</a:t>
            </a:r>
          </a:p>
        </p:txBody>
      </p:sp>
      <p:sp>
        <p:nvSpPr>
          <p:cNvPr id="3" name="Content Placeholder 2">
            <a:extLst>
              <a:ext uri="{FF2B5EF4-FFF2-40B4-BE49-F238E27FC236}">
                <a16:creationId xmlns:a16="http://schemas.microsoft.com/office/drawing/2014/main" id="{D269E2E2-667E-4738-8318-784B7188D49C}"/>
              </a:ext>
            </a:extLst>
          </p:cNvPr>
          <p:cNvSpPr>
            <a:spLocks noGrp="1"/>
          </p:cNvSpPr>
          <p:nvPr>
            <p:ph idx="1"/>
          </p:nvPr>
        </p:nvSpPr>
        <p:spPr>
          <a:xfrm>
            <a:off x="2231136" y="2342769"/>
            <a:ext cx="7729728" cy="4315206"/>
          </a:xfrm>
        </p:spPr>
        <p:txBody>
          <a:bodyPr/>
          <a:lstStyle/>
          <a:p>
            <a:pPr marL="0" indent="0">
              <a:buNone/>
            </a:pPr>
            <a:r>
              <a:rPr lang="en-US" b="1" dirty="0"/>
              <a:t>Domestic Violence- </a:t>
            </a:r>
            <a:r>
              <a:rPr lang="en-US" dirty="0"/>
              <a:t>a felony or misdemeanor crime of violence committed by: </a:t>
            </a:r>
          </a:p>
          <a:p>
            <a:pPr>
              <a:buFont typeface="Wingdings" panose="05000000000000000000" pitchFamily="2" charset="2"/>
              <a:buChar char="Ø"/>
            </a:pPr>
            <a:r>
              <a:rPr lang="en-US" dirty="0"/>
              <a:t>A current or former spouse or intimate partner of the victim; </a:t>
            </a:r>
          </a:p>
          <a:p>
            <a:pPr>
              <a:buFont typeface="Wingdings" panose="05000000000000000000" pitchFamily="2" charset="2"/>
              <a:buChar char="Ø"/>
            </a:pPr>
            <a:r>
              <a:rPr lang="en-US" dirty="0"/>
              <a:t>A person with whom the victim shares a child in common;</a:t>
            </a:r>
          </a:p>
          <a:p>
            <a:pPr>
              <a:buFont typeface="Wingdings" panose="05000000000000000000" pitchFamily="2" charset="2"/>
              <a:buChar char="Ø"/>
            </a:pPr>
            <a:r>
              <a:rPr lang="en-US" dirty="0"/>
              <a:t>A person who is cohabitating with, or has cohabitated with, the victim as a spouse or intimate partner; </a:t>
            </a:r>
          </a:p>
          <a:p>
            <a:pPr>
              <a:buFont typeface="Wingdings" panose="05000000000000000000" pitchFamily="2" charset="2"/>
              <a:buChar char="Ø"/>
            </a:pPr>
            <a:r>
              <a:rPr lang="en-US" dirty="0"/>
              <a:t>A person similarly situated to a spouse of the victim under the domestic or family violence laws of the jurisdiction in which the crime of violence occurred.;</a:t>
            </a:r>
          </a:p>
          <a:p>
            <a:pPr>
              <a:buFont typeface="Wingdings" panose="05000000000000000000" pitchFamily="2" charset="2"/>
              <a:buChar char="Ø"/>
            </a:pPr>
            <a:r>
              <a:rPr lang="en-US" dirty="0"/>
              <a:t>Any other person against an adult or youth victim who is protected from that person’s acts under the domestic or family violence laws of the jurisdiction in which the crime of violence occurred. </a:t>
            </a:r>
          </a:p>
          <a:p>
            <a:endParaRPr lang="en-US" b="1" dirty="0"/>
          </a:p>
          <a:p>
            <a:endParaRPr lang="en-US" dirty="0"/>
          </a:p>
        </p:txBody>
      </p:sp>
    </p:spTree>
    <p:extLst>
      <p:ext uri="{BB962C8B-B14F-4D97-AF65-F5344CB8AC3E}">
        <p14:creationId xmlns:p14="http://schemas.microsoft.com/office/powerpoint/2010/main" val="147992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67B2-7BD0-4B02-A8D3-2A1DE1708E82}"/>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EFF63497-7468-4042-ADA0-16F5CA68E61E}"/>
              </a:ext>
            </a:extLst>
          </p:cNvPr>
          <p:cNvSpPr>
            <a:spLocks noGrp="1"/>
          </p:cNvSpPr>
          <p:nvPr>
            <p:ph idx="1"/>
          </p:nvPr>
        </p:nvSpPr>
        <p:spPr/>
        <p:txBody>
          <a:bodyPr/>
          <a:lstStyle/>
          <a:p>
            <a:r>
              <a:rPr lang="en-US" dirty="0"/>
              <a:t>Explain briefly the background of Clery Act.</a:t>
            </a:r>
          </a:p>
          <a:p>
            <a:r>
              <a:rPr lang="en-US" dirty="0"/>
              <a:t>Define campus security authority (CSA).</a:t>
            </a:r>
          </a:p>
          <a:p>
            <a:r>
              <a:rPr lang="en-US" dirty="0"/>
              <a:t>Explain the responsibilities of a CSA, including what does not  fall under his or her realm of responsibilities. </a:t>
            </a:r>
          </a:p>
          <a:p>
            <a:r>
              <a:rPr lang="en-US" dirty="0"/>
              <a:t>Identify reportable crimes.</a:t>
            </a:r>
          </a:p>
          <a:p>
            <a:r>
              <a:rPr lang="en-US" dirty="0"/>
              <a:t>Explain how to report crimes committed on or adjacent to campus. </a:t>
            </a:r>
          </a:p>
          <a:p>
            <a:r>
              <a:rPr lang="en-US" dirty="0"/>
              <a:t>Identify resources available at Hagerstown Community College. </a:t>
            </a:r>
          </a:p>
          <a:p>
            <a:endParaRPr lang="en-US" dirty="0"/>
          </a:p>
        </p:txBody>
      </p:sp>
    </p:spTree>
    <p:extLst>
      <p:ext uri="{BB962C8B-B14F-4D97-AF65-F5344CB8AC3E}">
        <p14:creationId xmlns:p14="http://schemas.microsoft.com/office/powerpoint/2010/main" val="102345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59E4-4389-4662-8A74-D405E4DD22BA}"/>
              </a:ext>
            </a:extLst>
          </p:cNvPr>
          <p:cNvSpPr>
            <a:spLocks noGrp="1"/>
          </p:cNvSpPr>
          <p:nvPr>
            <p:ph type="title"/>
          </p:nvPr>
        </p:nvSpPr>
        <p:spPr/>
        <p:txBody>
          <a:bodyPr/>
          <a:lstStyle/>
          <a:p>
            <a:r>
              <a:rPr lang="en-US" dirty="0"/>
              <a:t>Hate crimes</a:t>
            </a:r>
          </a:p>
        </p:txBody>
      </p:sp>
      <p:sp>
        <p:nvSpPr>
          <p:cNvPr id="3" name="Content Placeholder 2">
            <a:extLst>
              <a:ext uri="{FF2B5EF4-FFF2-40B4-BE49-F238E27FC236}">
                <a16:creationId xmlns:a16="http://schemas.microsoft.com/office/drawing/2014/main" id="{2D43B3B8-87E3-4091-BAFF-B547F8876152}"/>
              </a:ext>
            </a:extLst>
          </p:cNvPr>
          <p:cNvSpPr>
            <a:spLocks noGrp="1"/>
          </p:cNvSpPr>
          <p:nvPr>
            <p:ph idx="1"/>
          </p:nvPr>
        </p:nvSpPr>
        <p:spPr/>
        <p:txBody>
          <a:bodyPr>
            <a:normAutofit fontScale="47500" lnSpcReduction="20000"/>
          </a:bodyPr>
          <a:lstStyle/>
          <a:p>
            <a:r>
              <a:rPr lang="en-US" b="1" dirty="0"/>
              <a:t>Hate Crimes </a:t>
            </a:r>
            <a:endParaRPr lang="en-US" dirty="0"/>
          </a:p>
          <a:p>
            <a:r>
              <a:rPr lang="en-US" dirty="0"/>
              <a:t>A </a:t>
            </a:r>
            <a:r>
              <a:rPr lang="en-US" b="1" dirty="0"/>
              <a:t>hate crime </a:t>
            </a:r>
            <a:r>
              <a:rPr lang="en-US" dirty="0"/>
              <a:t>is </a:t>
            </a:r>
            <a:r>
              <a:rPr lang="en-US" i="1" dirty="0"/>
              <a:t>a criminal offense committed against a person or property which is motivated, in whole or in part, by the offender’s bias</a:t>
            </a:r>
            <a:r>
              <a:rPr lang="en-US" dirty="0"/>
              <a:t>. </a:t>
            </a:r>
            <a:r>
              <a:rPr lang="en-US" b="1" dirty="0"/>
              <a:t>Bias </a:t>
            </a:r>
            <a:r>
              <a:rPr lang="en-US" dirty="0"/>
              <a:t>is </a:t>
            </a:r>
            <a:r>
              <a:rPr lang="en-US" i="1" dirty="0"/>
              <a:t>a preformed negative opinion or attitude toward a group of persons based on their race, gender, religion, disability, sexual orientation or ethnicity/national origin. </a:t>
            </a:r>
            <a:endParaRPr lang="en-US" dirty="0"/>
          </a:p>
          <a:p>
            <a:r>
              <a:rPr lang="en-US" dirty="0"/>
              <a:t>Although there are many possible categories of bias, under </a:t>
            </a:r>
            <a:r>
              <a:rPr lang="en-US" dirty="0" err="1"/>
              <a:t>Clery</a:t>
            </a:r>
            <a:r>
              <a:rPr lang="en-US" dirty="0"/>
              <a:t>, only the following six categories are reported: </a:t>
            </a:r>
          </a:p>
          <a:p>
            <a:r>
              <a:rPr lang="en-US" dirty="0"/>
              <a:t>• </a:t>
            </a:r>
            <a:r>
              <a:rPr lang="en-US" b="1" dirty="0"/>
              <a:t>Race</a:t>
            </a:r>
            <a:r>
              <a:rPr lang="en-US" b="1" i="1" dirty="0"/>
              <a:t>. </a:t>
            </a:r>
            <a:r>
              <a:rPr lang="en-US" i="1" dirty="0"/>
              <a:t>A preformed negative attitude toward a group of persons who possess common physical characteristics (e.g., color of skin, eyes, and/or hair; facial features, etc.) genetically transmitted by descent and heredity, which distinguish them as a distinct division of humankind (e.g., Asians, blacks, whites). </a:t>
            </a:r>
            <a:endParaRPr lang="en-US" dirty="0"/>
          </a:p>
          <a:p>
            <a:r>
              <a:rPr lang="en-US" dirty="0"/>
              <a:t>• </a:t>
            </a:r>
            <a:r>
              <a:rPr lang="en-US" b="1" dirty="0"/>
              <a:t>Gender</a:t>
            </a:r>
            <a:r>
              <a:rPr lang="en-US" b="1" i="1" dirty="0"/>
              <a:t>. </a:t>
            </a:r>
            <a:r>
              <a:rPr lang="en-US" i="1" dirty="0"/>
              <a:t>A preformed negative opinion or attitude toward a group of persons because those persons are male or female. </a:t>
            </a:r>
            <a:endParaRPr lang="en-US" dirty="0"/>
          </a:p>
          <a:p>
            <a:r>
              <a:rPr lang="en-US" dirty="0"/>
              <a:t>• </a:t>
            </a:r>
            <a:r>
              <a:rPr lang="en-US" b="1" dirty="0"/>
              <a:t>Religion. </a:t>
            </a:r>
            <a:r>
              <a:rPr lang="en-US" i="1" dirty="0"/>
              <a:t>A preformed negative opinion or attitude toward a group of persons who share the same religious beliefs regarding the origin and purpose of the universe and the existence or nonexistence of a supreme being (e.g., Catholics, Jews, Protestants, atheists). </a:t>
            </a:r>
            <a:endParaRPr lang="en-US" dirty="0"/>
          </a:p>
          <a:p>
            <a:r>
              <a:rPr lang="en-US" dirty="0"/>
              <a:t>• </a:t>
            </a:r>
            <a:r>
              <a:rPr lang="en-US" b="1" dirty="0"/>
              <a:t>Sexual orientation. </a:t>
            </a:r>
            <a:r>
              <a:rPr lang="en-US" i="1" dirty="0"/>
              <a:t>A preformed negative opinion or attitude toward a group of persons based on their sexual attraction toward, and responsiveness to, members of their own sex or members of the opposite sex (e.g., gays, lesbians, heterosexuals). </a:t>
            </a:r>
            <a:endParaRPr lang="en-US" dirty="0"/>
          </a:p>
          <a:p>
            <a:r>
              <a:rPr lang="en-US" dirty="0"/>
              <a:t>• </a:t>
            </a:r>
            <a:r>
              <a:rPr lang="en-US" b="1" dirty="0"/>
              <a:t>Ethnicity/national origin. </a:t>
            </a:r>
            <a:r>
              <a:rPr lang="en-US" i="1" dirty="0"/>
              <a:t>A preformed negative opinion or attitude toward a group of persons of the same race or national origin who share common or similar traits, languages, customs and traditions (e.g., Arabs, Hispanics). </a:t>
            </a:r>
            <a:endParaRPr lang="en-US" dirty="0"/>
          </a:p>
          <a:p>
            <a:r>
              <a:rPr lang="en-US" dirty="0"/>
              <a:t>• </a:t>
            </a:r>
            <a:r>
              <a:rPr lang="en-US" b="1" dirty="0"/>
              <a:t>Disability. </a:t>
            </a:r>
            <a:r>
              <a:rPr lang="en-US" i="1" dirty="0"/>
              <a:t>A preformed negative opinion or attitude toward a group of persons based on their physical or mental impairments/challenges, whether such disability is temporary or permanent, congenital or acquired by heredity, accident, injury, advanced age or illness. </a:t>
            </a:r>
            <a:endParaRPr lang="en-US" dirty="0"/>
          </a:p>
          <a:p>
            <a:endParaRPr lang="en-US" dirty="0"/>
          </a:p>
        </p:txBody>
      </p:sp>
    </p:spTree>
    <p:extLst>
      <p:ext uri="{BB962C8B-B14F-4D97-AF65-F5344CB8AC3E}">
        <p14:creationId xmlns:p14="http://schemas.microsoft.com/office/powerpoint/2010/main" val="335192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CC976-FF86-4692-869E-82EDC5EC7E3A}"/>
              </a:ext>
            </a:extLst>
          </p:cNvPr>
          <p:cNvSpPr>
            <a:spLocks noGrp="1"/>
          </p:cNvSpPr>
          <p:nvPr>
            <p:ph type="title"/>
          </p:nvPr>
        </p:nvSpPr>
        <p:spPr/>
        <p:txBody>
          <a:bodyPr/>
          <a:lstStyle/>
          <a:p>
            <a:r>
              <a:rPr lang="en-US" dirty="0"/>
              <a:t>Importance of reporting in a timely manner </a:t>
            </a:r>
          </a:p>
        </p:txBody>
      </p:sp>
      <p:sp>
        <p:nvSpPr>
          <p:cNvPr id="3" name="Content Placeholder 2">
            <a:extLst>
              <a:ext uri="{FF2B5EF4-FFF2-40B4-BE49-F238E27FC236}">
                <a16:creationId xmlns:a16="http://schemas.microsoft.com/office/drawing/2014/main" id="{7B201A5B-0E78-40F6-A687-205B8EE41C6E}"/>
              </a:ext>
            </a:extLst>
          </p:cNvPr>
          <p:cNvSpPr>
            <a:spLocks noGrp="1"/>
          </p:cNvSpPr>
          <p:nvPr>
            <p:ph idx="1"/>
          </p:nvPr>
        </p:nvSpPr>
        <p:spPr/>
        <p:txBody>
          <a:bodyPr/>
          <a:lstStyle/>
          <a:p>
            <a:r>
              <a:rPr lang="en-US" dirty="0"/>
              <a:t>Hagerstown Community College is required to notify the College community as soon as possible of any crime that may pose an ongoing or immeditate threat to the community </a:t>
            </a:r>
            <a:r>
              <a:rPr lang="en-US" b="1" dirty="0"/>
              <a:t>(“Timely Warning</a:t>
            </a:r>
            <a:r>
              <a:rPr lang="en-US" dirty="0"/>
              <a:t>”) </a:t>
            </a:r>
          </a:p>
          <a:p>
            <a:r>
              <a:rPr lang="en-US" dirty="0"/>
              <a:t>Investigation is easier when it immediately follows the reporting of a crime. </a:t>
            </a:r>
          </a:p>
          <a:p>
            <a:r>
              <a:rPr lang="en-US" dirty="0"/>
              <a:t>As a Campus Security Authority, you MUST NOT delay in reporting an incident that is reported to you. </a:t>
            </a:r>
          </a:p>
          <a:p>
            <a:r>
              <a:rPr lang="en-US" dirty="0"/>
              <a:t>Always make sure you document when the crime occurred and when it was reported to you.</a:t>
            </a:r>
          </a:p>
          <a:p>
            <a:pPr marL="0" indent="0" algn="ctr">
              <a:buNone/>
            </a:pPr>
            <a:r>
              <a:rPr lang="en-US" b="1" dirty="0">
                <a:solidFill>
                  <a:srgbClr val="FF0000"/>
                </a:solidFill>
              </a:rPr>
              <a:t>TIMING IS CRITICAL</a:t>
            </a:r>
          </a:p>
        </p:txBody>
      </p:sp>
    </p:spTree>
    <p:extLst>
      <p:ext uri="{BB962C8B-B14F-4D97-AF65-F5344CB8AC3E}">
        <p14:creationId xmlns:p14="http://schemas.microsoft.com/office/powerpoint/2010/main" val="251309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8445-DA94-4BB1-BF0D-E728124D044B}"/>
              </a:ext>
            </a:extLst>
          </p:cNvPr>
          <p:cNvSpPr>
            <a:spLocks noGrp="1"/>
          </p:cNvSpPr>
          <p:nvPr>
            <p:ph type="title"/>
          </p:nvPr>
        </p:nvSpPr>
        <p:spPr/>
        <p:txBody>
          <a:bodyPr/>
          <a:lstStyle/>
          <a:p>
            <a:r>
              <a:rPr lang="en-US" dirty="0"/>
              <a:t>WHAT DO YOU WHEN SOMEONE REPORTS A CRIME TO YOU? </a:t>
            </a:r>
          </a:p>
        </p:txBody>
      </p:sp>
      <p:sp>
        <p:nvSpPr>
          <p:cNvPr id="3" name="Content Placeholder 2">
            <a:extLst>
              <a:ext uri="{FF2B5EF4-FFF2-40B4-BE49-F238E27FC236}">
                <a16:creationId xmlns:a16="http://schemas.microsoft.com/office/drawing/2014/main" id="{2D0E996D-C9E5-4474-9223-C3369044FA13}"/>
              </a:ext>
            </a:extLst>
          </p:cNvPr>
          <p:cNvSpPr>
            <a:spLocks noGrp="1"/>
          </p:cNvSpPr>
          <p:nvPr>
            <p:ph idx="1"/>
          </p:nvPr>
        </p:nvSpPr>
        <p:spPr>
          <a:xfrm>
            <a:off x="2231136" y="2638044"/>
            <a:ext cx="7729728" cy="3896106"/>
          </a:xfrm>
        </p:spPr>
        <p:txBody>
          <a:bodyPr/>
          <a:lstStyle/>
          <a:p>
            <a:pPr marL="0" indent="0">
              <a:buNone/>
            </a:pPr>
            <a:r>
              <a:rPr lang="en-US" dirty="0"/>
              <a:t>Ask the right questions:</a:t>
            </a:r>
          </a:p>
          <a:p>
            <a:pPr lvl="1">
              <a:buFont typeface="Wingdings" panose="05000000000000000000" pitchFamily="2" charset="2"/>
              <a:buChar char="Ø"/>
            </a:pPr>
            <a:r>
              <a:rPr lang="en-US" dirty="0"/>
              <a:t>Is the violent crime in progress? (if so, call the police immediately at 911. Then call HCC Campus Police 240-500-2308.</a:t>
            </a:r>
          </a:p>
          <a:p>
            <a:pPr lvl="1">
              <a:buFont typeface="Wingdings" panose="05000000000000000000" pitchFamily="2" charset="2"/>
              <a:buChar char="Ø"/>
            </a:pPr>
            <a:r>
              <a:rPr lang="en-US" dirty="0"/>
              <a:t>Has the victim sought or is the victim in need of assistance/services?</a:t>
            </a:r>
          </a:p>
          <a:p>
            <a:pPr lvl="1">
              <a:buFont typeface="Wingdings" panose="05000000000000000000" pitchFamily="2" charset="2"/>
              <a:buChar char="Ø"/>
            </a:pPr>
            <a:r>
              <a:rPr lang="en-US" dirty="0"/>
              <a:t>What happened? How, When, and Where did it happen? Is there an identified suspect?</a:t>
            </a:r>
          </a:p>
          <a:p>
            <a:pPr lvl="1">
              <a:buFont typeface="Wingdings" panose="05000000000000000000" pitchFamily="2" charset="2"/>
              <a:buChar char="Ø"/>
            </a:pPr>
            <a:r>
              <a:rPr lang="en-US" b="1" dirty="0"/>
              <a:t>The “WHEN” is very important.  </a:t>
            </a:r>
            <a:r>
              <a:rPr lang="en-US" dirty="0"/>
              <a:t>The law requires that the crime be reported for the calendar year in which it was the </a:t>
            </a:r>
            <a:r>
              <a:rPr lang="en-US" u="sng" dirty="0"/>
              <a:t>first reported to a CSA, </a:t>
            </a:r>
            <a:r>
              <a:rPr lang="en-US" dirty="0"/>
              <a:t>not when it occurred, and not when it was reported to Campus Police by a CSA. </a:t>
            </a:r>
          </a:p>
          <a:p>
            <a:pPr lvl="1">
              <a:buFont typeface="Wingdings" panose="05000000000000000000" pitchFamily="2" charset="2"/>
              <a:buChar char="Ø"/>
            </a:pPr>
            <a:r>
              <a:rPr lang="en-US" dirty="0"/>
              <a:t>Has the incident been reported to Campus Police or to another Campus Security Authority? </a:t>
            </a:r>
          </a:p>
          <a:p>
            <a:pPr lvl="1">
              <a:buFont typeface="Wingdings" panose="05000000000000000000" pitchFamily="2" charset="2"/>
              <a:buChar char="Ø"/>
            </a:pPr>
            <a:r>
              <a:rPr lang="en-US" dirty="0"/>
              <a:t>Does the victim whish to remain anonymous? </a:t>
            </a:r>
          </a:p>
        </p:txBody>
      </p:sp>
    </p:spTree>
    <p:extLst>
      <p:ext uri="{BB962C8B-B14F-4D97-AF65-F5344CB8AC3E}">
        <p14:creationId xmlns:p14="http://schemas.microsoft.com/office/powerpoint/2010/main" val="60163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7ED2-E9C4-45B4-856B-674536456A9B}"/>
              </a:ext>
            </a:extLst>
          </p:cNvPr>
          <p:cNvSpPr>
            <a:spLocks noGrp="1"/>
          </p:cNvSpPr>
          <p:nvPr>
            <p:ph type="title"/>
          </p:nvPr>
        </p:nvSpPr>
        <p:spPr/>
        <p:txBody>
          <a:bodyPr>
            <a:normAutofit fontScale="90000"/>
          </a:bodyPr>
          <a:lstStyle/>
          <a:p>
            <a:r>
              <a:rPr lang="en-US" dirty="0"/>
              <a:t>WHAT DO YOU DO WHEN SOMEONE REPORTS A CRIME TO YOU? (continued) </a:t>
            </a:r>
          </a:p>
        </p:txBody>
      </p:sp>
      <p:sp>
        <p:nvSpPr>
          <p:cNvPr id="3" name="Content Placeholder 2">
            <a:extLst>
              <a:ext uri="{FF2B5EF4-FFF2-40B4-BE49-F238E27FC236}">
                <a16:creationId xmlns:a16="http://schemas.microsoft.com/office/drawing/2014/main" id="{5B2B70E0-CB0E-4549-A06B-541FB26DBD84}"/>
              </a:ext>
            </a:extLst>
          </p:cNvPr>
          <p:cNvSpPr>
            <a:spLocks noGrp="1"/>
          </p:cNvSpPr>
          <p:nvPr>
            <p:ph idx="1"/>
          </p:nvPr>
        </p:nvSpPr>
        <p:spPr>
          <a:xfrm>
            <a:off x="2231136" y="2638044"/>
            <a:ext cx="7729728" cy="4219956"/>
          </a:xfrm>
        </p:spPr>
        <p:txBody>
          <a:bodyPr/>
          <a:lstStyle/>
          <a:p>
            <a:pPr marL="0" indent="0">
              <a:buNone/>
            </a:pPr>
            <a:r>
              <a:rPr lang="en-US" dirty="0"/>
              <a:t>Report the facts: </a:t>
            </a:r>
          </a:p>
          <a:p>
            <a:pPr lvl="1">
              <a:buFont typeface="Wingdings" panose="05000000000000000000" pitchFamily="2" charset="2"/>
              <a:buChar char="Ø"/>
            </a:pPr>
            <a:r>
              <a:rPr lang="en-US" dirty="0"/>
              <a:t>Campus Police will document the incident in a formal report. Your job is to get the information the person is willing to tell you.</a:t>
            </a:r>
          </a:p>
          <a:p>
            <a:pPr marL="0" indent="0">
              <a:buNone/>
            </a:pPr>
            <a:r>
              <a:rPr lang="en-US" dirty="0"/>
              <a:t>Let the person know about options for reporting to Campus Police or a Security Officer. </a:t>
            </a:r>
          </a:p>
          <a:p>
            <a:pPr lvl="1">
              <a:buFont typeface="Wingdings" panose="05000000000000000000" pitchFamily="2" charset="2"/>
              <a:buChar char="Ø"/>
            </a:pPr>
            <a:r>
              <a:rPr lang="en-US" dirty="0"/>
              <a:t>A person who talks to you may not want to talk to Campus Police or Security if they don’t have to. </a:t>
            </a:r>
          </a:p>
          <a:p>
            <a:pPr marL="0" indent="0">
              <a:buNone/>
            </a:pPr>
            <a:r>
              <a:rPr lang="en-US" dirty="0"/>
              <a:t>Offer referrals to campus and other resources, including:</a:t>
            </a:r>
          </a:p>
          <a:p>
            <a:pPr lvl="1">
              <a:buFont typeface="Wingdings" panose="05000000000000000000" pitchFamily="2" charset="2"/>
              <a:buChar char="Ø"/>
            </a:pPr>
            <a:r>
              <a:rPr lang="en-US" dirty="0"/>
              <a:t>Dean of Student Affairs</a:t>
            </a:r>
          </a:p>
          <a:p>
            <a:pPr lvl="1">
              <a:buFont typeface="Wingdings" panose="05000000000000000000" pitchFamily="2" charset="2"/>
              <a:buChar char="Ø"/>
            </a:pPr>
            <a:r>
              <a:rPr lang="en-US" dirty="0"/>
              <a:t>HCC BIT/Care Team  </a:t>
            </a:r>
          </a:p>
          <a:p>
            <a:pPr lvl="1">
              <a:buFont typeface="Wingdings" panose="05000000000000000000" pitchFamily="2" charset="2"/>
              <a:buChar char="Ø"/>
            </a:pPr>
            <a:r>
              <a:rPr lang="en-US" dirty="0"/>
              <a:t>Community based resources </a:t>
            </a:r>
            <a:r>
              <a:rPr lang="en-US" dirty="0">
                <a:hlinkClick r:id="rId2" action="ppaction://hlinkpres?slideindex=1&amp;slidetitle="/>
              </a:rPr>
              <a:t>Community Resource Book</a:t>
            </a:r>
            <a:endParaRPr lang="en-US" dirty="0"/>
          </a:p>
          <a:p>
            <a:pPr marL="228600" lvl="1" indent="0">
              <a:buNone/>
            </a:pPr>
            <a:endParaRPr lang="en-US" dirty="0"/>
          </a:p>
        </p:txBody>
      </p:sp>
    </p:spTree>
    <p:extLst>
      <p:ext uri="{BB962C8B-B14F-4D97-AF65-F5344CB8AC3E}">
        <p14:creationId xmlns:p14="http://schemas.microsoft.com/office/powerpoint/2010/main" val="417938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109A-85DE-49C4-BF76-A6CABC6A33A9}"/>
              </a:ext>
            </a:extLst>
          </p:cNvPr>
          <p:cNvSpPr>
            <a:spLocks noGrp="1"/>
          </p:cNvSpPr>
          <p:nvPr>
            <p:ph type="title"/>
          </p:nvPr>
        </p:nvSpPr>
        <p:spPr/>
        <p:txBody>
          <a:bodyPr/>
          <a:lstStyle/>
          <a:p>
            <a:r>
              <a:rPr lang="en-US" dirty="0"/>
              <a:t>What is not required to be reported </a:t>
            </a:r>
          </a:p>
        </p:txBody>
      </p:sp>
      <p:sp>
        <p:nvSpPr>
          <p:cNvPr id="3" name="Content Placeholder 2">
            <a:extLst>
              <a:ext uri="{FF2B5EF4-FFF2-40B4-BE49-F238E27FC236}">
                <a16:creationId xmlns:a16="http://schemas.microsoft.com/office/drawing/2014/main" id="{07C0B1BC-3A60-4BE1-9107-31FAB2DB3B95}"/>
              </a:ext>
            </a:extLst>
          </p:cNvPr>
          <p:cNvSpPr>
            <a:spLocks noGrp="1"/>
          </p:cNvSpPr>
          <p:nvPr>
            <p:ph idx="1"/>
          </p:nvPr>
        </p:nvSpPr>
        <p:spPr/>
        <p:txBody>
          <a:bodyPr>
            <a:normAutofit lnSpcReduction="10000"/>
          </a:bodyPr>
          <a:lstStyle/>
          <a:p>
            <a:r>
              <a:rPr lang="en-US" dirty="0"/>
              <a:t>A crime that</a:t>
            </a:r>
            <a:r>
              <a:rPr lang="en-US" b="1" dirty="0"/>
              <a:t> DID NOT </a:t>
            </a:r>
            <a:r>
              <a:rPr lang="en-US" dirty="0"/>
              <a:t>occur on campus, or did not occur on a college-operated off-campus location or college sponsored event. </a:t>
            </a:r>
          </a:p>
          <a:p>
            <a:r>
              <a:rPr lang="en-US" dirty="0"/>
              <a:t>A crime that </a:t>
            </a:r>
            <a:r>
              <a:rPr lang="en-US" b="1" dirty="0"/>
              <a:t>occurred before </a:t>
            </a:r>
            <a:r>
              <a:rPr lang="en-US" dirty="0"/>
              <a:t>the student came to Hagerstown community college. </a:t>
            </a:r>
          </a:p>
          <a:p>
            <a:r>
              <a:rPr lang="en-US" dirty="0"/>
              <a:t>An incident that the CSA learned about through </a:t>
            </a:r>
            <a:r>
              <a:rPr lang="en-US" b="1" dirty="0"/>
              <a:t>rumor or hearsay. </a:t>
            </a:r>
          </a:p>
          <a:p>
            <a:r>
              <a:rPr lang="en-US" dirty="0"/>
              <a:t>Even if the crime is not a required/reportable Clery crime, or it did not occur on campus or a Clery geographic location, you should encourage the student to reach out to the </a:t>
            </a:r>
            <a:r>
              <a:rPr lang="en-US" b="1" dirty="0"/>
              <a:t>Dean of Student Affairs</a:t>
            </a:r>
            <a:r>
              <a:rPr lang="en-US" dirty="0"/>
              <a:t> or file a Student Assistance Form </a:t>
            </a:r>
            <a:r>
              <a:rPr lang="en-US" dirty="0">
                <a:hlinkClick r:id="rId2" action="ppaction://hlinkpres?slideindex=1&amp;slidetitle="/>
              </a:rPr>
              <a:t>Student Assistance Form</a:t>
            </a:r>
            <a:r>
              <a:rPr lang="en-US" dirty="0"/>
              <a:t> if he/she needs help dealing with what occurred. </a:t>
            </a:r>
          </a:p>
        </p:txBody>
      </p:sp>
    </p:spTree>
    <p:extLst>
      <p:ext uri="{BB962C8B-B14F-4D97-AF65-F5344CB8AC3E}">
        <p14:creationId xmlns:p14="http://schemas.microsoft.com/office/powerpoint/2010/main" val="3112607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1F389-B416-49CF-B8F8-8DCF595B0CD1}"/>
              </a:ext>
            </a:extLst>
          </p:cNvPr>
          <p:cNvSpPr>
            <a:spLocks noGrp="1"/>
          </p:cNvSpPr>
          <p:nvPr>
            <p:ph type="title"/>
          </p:nvPr>
        </p:nvSpPr>
        <p:spPr/>
        <p:txBody>
          <a:bodyPr/>
          <a:lstStyle/>
          <a:p>
            <a:r>
              <a:rPr lang="en-US" dirty="0"/>
              <a:t>Reporting a crime or emergency </a:t>
            </a:r>
          </a:p>
        </p:txBody>
      </p:sp>
      <p:sp>
        <p:nvSpPr>
          <p:cNvPr id="3" name="Content Placeholder 2">
            <a:extLst>
              <a:ext uri="{FF2B5EF4-FFF2-40B4-BE49-F238E27FC236}">
                <a16:creationId xmlns:a16="http://schemas.microsoft.com/office/drawing/2014/main" id="{91844696-FA2E-401F-9502-EC41EA1DB035}"/>
              </a:ext>
            </a:extLst>
          </p:cNvPr>
          <p:cNvSpPr>
            <a:spLocks noGrp="1"/>
          </p:cNvSpPr>
          <p:nvPr>
            <p:ph idx="1"/>
          </p:nvPr>
        </p:nvSpPr>
        <p:spPr/>
        <p:txBody>
          <a:bodyPr>
            <a:normAutofit lnSpcReduction="10000"/>
          </a:bodyPr>
          <a:lstStyle/>
          <a:p>
            <a:r>
              <a:rPr lang="en-US" dirty="0"/>
              <a:t>If a life-threatening emergency is taking place, call 911 first, then call the HCC Campus Police. </a:t>
            </a:r>
          </a:p>
          <a:p>
            <a:r>
              <a:rPr lang="en-US" dirty="0"/>
              <a:t>Dial 2308 from any campus phone or 240-500-2308 to reach a Campus Police Officer or Security Officer on duty.</a:t>
            </a:r>
          </a:p>
          <a:p>
            <a:r>
              <a:rPr lang="en-US" dirty="0"/>
              <a:t>All off-campus locations should call 911 and then notify the appropriate College administrator. </a:t>
            </a:r>
          </a:p>
          <a:p>
            <a:r>
              <a:rPr lang="en-US" dirty="0"/>
              <a:t>Red Emergency Phones are located in the buildings on the main campus.  These phones call directly to Campus Police.  If you are in a building and do not have cellphone service, these phones provide a direct line to Campus Police/Security. </a:t>
            </a:r>
          </a:p>
        </p:txBody>
      </p:sp>
    </p:spTree>
    <p:extLst>
      <p:ext uri="{BB962C8B-B14F-4D97-AF65-F5344CB8AC3E}">
        <p14:creationId xmlns:p14="http://schemas.microsoft.com/office/powerpoint/2010/main" val="918052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1D7AC-A977-461F-8CD0-8ABB9B08612E}"/>
              </a:ext>
            </a:extLst>
          </p:cNvPr>
          <p:cNvSpPr>
            <a:spLocks noGrp="1"/>
          </p:cNvSpPr>
          <p:nvPr>
            <p:ph type="title"/>
          </p:nvPr>
        </p:nvSpPr>
        <p:spPr/>
        <p:txBody>
          <a:bodyPr/>
          <a:lstStyle/>
          <a:p>
            <a:r>
              <a:rPr lang="en-US" dirty="0"/>
              <a:t>Clery act csa review</a:t>
            </a:r>
          </a:p>
        </p:txBody>
      </p:sp>
      <p:sp>
        <p:nvSpPr>
          <p:cNvPr id="3" name="Content Placeholder 2">
            <a:extLst>
              <a:ext uri="{FF2B5EF4-FFF2-40B4-BE49-F238E27FC236}">
                <a16:creationId xmlns:a16="http://schemas.microsoft.com/office/drawing/2014/main" id="{08BFA2E2-710B-4CC5-894A-2359D11D34A2}"/>
              </a:ext>
            </a:extLst>
          </p:cNvPr>
          <p:cNvSpPr>
            <a:spLocks noGrp="1"/>
          </p:cNvSpPr>
          <p:nvPr>
            <p:ph idx="1"/>
          </p:nvPr>
        </p:nvSpPr>
        <p:spPr>
          <a:xfrm>
            <a:off x="2231136" y="2342769"/>
            <a:ext cx="7729728" cy="4410456"/>
          </a:xfrm>
        </p:spPr>
        <p:txBody>
          <a:bodyPr>
            <a:normAutofit fontScale="92500" lnSpcReduction="10000"/>
          </a:bodyPr>
          <a:lstStyle/>
          <a:p>
            <a:pPr marL="0" indent="0">
              <a:buNone/>
            </a:pPr>
            <a:r>
              <a:rPr lang="en-US" dirty="0"/>
              <a:t>The Clery Act is a federal law with mandatory requirements for institutions of higher education. </a:t>
            </a:r>
          </a:p>
          <a:p>
            <a:pPr marL="0" indent="0">
              <a:buNone/>
            </a:pPr>
            <a:r>
              <a:rPr lang="en-US" dirty="0"/>
              <a:t>The Clery Act requires that a crime should be reported if it occurred: </a:t>
            </a:r>
          </a:p>
          <a:p>
            <a:pPr lvl="2">
              <a:buFont typeface="Wingdings" panose="05000000000000000000" pitchFamily="2" charset="2"/>
              <a:buChar char="Ø"/>
            </a:pPr>
            <a:r>
              <a:rPr lang="en-US" dirty="0"/>
              <a:t>On campus </a:t>
            </a:r>
          </a:p>
          <a:p>
            <a:pPr lvl="2">
              <a:buFont typeface="Wingdings" panose="05000000000000000000" pitchFamily="2" charset="2"/>
              <a:buChar char="Ø"/>
            </a:pPr>
            <a:r>
              <a:rPr lang="en-US" dirty="0"/>
              <a:t>On Public Property adjacent to campus (</a:t>
            </a:r>
            <a:r>
              <a:rPr lang="en-US" dirty="0" err="1"/>
              <a:t>e.g</a:t>
            </a:r>
            <a:r>
              <a:rPr lang="en-US" dirty="0"/>
              <a:t> roads, sidewalks) </a:t>
            </a:r>
          </a:p>
          <a:p>
            <a:pPr lvl="2">
              <a:buFont typeface="Wingdings" panose="05000000000000000000" pitchFamily="2" charset="2"/>
              <a:buChar char="Ø"/>
            </a:pPr>
            <a:r>
              <a:rPr lang="en-US" dirty="0"/>
              <a:t>On non-campus property owned or controlled by HCC (Valley Mall location and Commercial Truck Driving Range) or at a location attended by a recognized student organization (HCC athletic event held at another school or when an HCC club goes on a field trip).</a:t>
            </a:r>
          </a:p>
          <a:p>
            <a:pPr marL="0" indent="0">
              <a:buNone/>
            </a:pPr>
            <a:r>
              <a:rPr lang="en-US" dirty="0"/>
              <a:t>Having designated Campus Security Authorities (CSAs) is a means to satisfy that requirement. </a:t>
            </a:r>
          </a:p>
          <a:p>
            <a:pPr marL="0" indent="0">
              <a:buNone/>
            </a:pPr>
            <a:r>
              <a:rPr lang="en-US" dirty="0"/>
              <a:t>Many crimes and incidents are not reported to Campus Police, but to staff members whom they trust. </a:t>
            </a:r>
          </a:p>
          <a:p>
            <a:pPr marL="0" indent="0">
              <a:buNone/>
            </a:pPr>
            <a:r>
              <a:rPr lang="en-US" dirty="0"/>
              <a:t>The location of the crime or incident will determine whether a crime should be reported.  LOCATION…LOCATION…LOCATION!</a:t>
            </a:r>
          </a:p>
        </p:txBody>
      </p:sp>
    </p:spTree>
    <p:extLst>
      <p:ext uri="{BB962C8B-B14F-4D97-AF65-F5344CB8AC3E}">
        <p14:creationId xmlns:p14="http://schemas.microsoft.com/office/powerpoint/2010/main" val="29765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646DC-E2BD-4CD7-AC15-667A3899D1F2}"/>
              </a:ext>
            </a:extLst>
          </p:cNvPr>
          <p:cNvSpPr>
            <a:spLocks noGrp="1"/>
          </p:cNvSpPr>
          <p:nvPr>
            <p:ph type="title"/>
          </p:nvPr>
        </p:nvSpPr>
        <p:spPr/>
        <p:txBody>
          <a:bodyPr/>
          <a:lstStyle/>
          <a:p>
            <a:r>
              <a:rPr lang="en-US" dirty="0"/>
              <a:t>Clery act csa review (continued) </a:t>
            </a:r>
          </a:p>
        </p:txBody>
      </p:sp>
      <p:sp>
        <p:nvSpPr>
          <p:cNvPr id="3" name="Content Placeholder 2">
            <a:extLst>
              <a:ext uri="{FF2B5EF4-FFF2-40B4-BE49-F238E27FC236}">
                <a16:creationId xmlns:a16="http://schemas.microsoft.com/office/drawing/2014/main" id="{CF5186D5-74A5-4F6B-8F06-511CD4FC41CD}"/>
              </a:ext>
            </a:extLst>
          </p:cNvPr>
          <p:cNvSpPr>
            <a:spLocks noGrp="1"/>
          </p:cNvSpPr>
          <p:nvPr>
            <p:ph idx="1"/>
          </p:nvPr>
        </p:nvSpPr>
        <p:spPr/>
        <p:txBody>
          <a:bodyPr/>
          <a:lstStyle/>
          <a:p>
            <a:r>
              <a:rPr lang="en-US" dirty="0"/>
              <a:t>“Good Faith” means there is a reasonable basis for believing the information is not simply a rumor or hearsay.</a:t>
            </a:r>
          </a:p>
          <a:p>
            <a:r>
              <a:rPr lang="en-US" dirty="0"/>
              <a:t>The timeliness of reporting is critical in Hagerstown Community College fulfilling its obligations under the law and maintaining a safe campus. </a:t>
            </a:r>
          </a:p>
          <a:p>
            <a:r>
              <a:rPr lang="en-US" dirty="0"/>
              <a:t>If an individual indicates that they’ve already contacted the police, and you are 100% confident that this is the case, you do not need to document and report the allegations. </a:t>
            </a:r>
          </a:p>
          <a:p>
            <a:r>
              <a:rPr lang="en-US" dirty="0"/>
              <a:t>Overwise, when in doubt, document and report the crime to Campus Police. </a:t>
            </a:r>
          </a:p>
        </p:txBody>
      </p:sp>
    </p:spTree>
    <p:extLst>
      <p:ext uri="{BB962C8B-B14F-4D97-AF65-F5344CB8AC3E}">
        <p14:creationId xmlns:p14="http://schemas.microsoft.com/office/powerpoint/2010/main" val="1520159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01F0-60DB-4211-81AB-6EC9CB2C9FE9}"/>
              </a:ext>
            </a:extLst>
          </p:cNvPr>
          <p:cNvSpPr>
            <a:spLocks noGrp="1"/>
          </p:cNvSpPr>
          <p:nvPr>
            <p:ph type="title"/>
          </p:nvPr>
        </p:nvSpPr>
        <p:spPr/>
        <p:txBody>
          <a:bodyPr/>
          <a:lstStyle/>
          <a:p>
            <a:r>
              <a:rPr lang="en-US" dirty="0"/>
              <a:t>Clery act csa review (continued) </a:t>
            </a:r>
          </a:p>
        </p:txBody>
      </p:sp>
      <p:sp>
        <p:nvSpPr>
          <p:cNvPr id="3" name="Content Placeholder 2">
            <a:extLst>
              <a:ext uri="{FF2B5EF4-FFF2-40B4-BE49-F238E27FC236}">
                <a16:creationId xmlns:a16="http://schemas.microsoft.com/office/drawing/2014/main" id="{AB0121CE-28A8-4D5A-BB81-A63074C0B97B}"/>
              </a:ext>
            </a:extLst>
          </p:cNvPr>
          <p:cNvSpPr>
            <a:spLocks noGrp="1"/>
          </p:cNvSpPr>
          <p:nvPr>
            <p:ph idx="1"/>
          </p:nvPr>
        </p:nvSpPr>
        <p:spPr>
          <a:xfrm>
            <a:off x="2231136" y="2291917"/>
            <a:ext cx="7729728" cy="4131935"/>
          </a:xfrm>
        </p:spPr>
        <p:txBody>
          <a:bodyPr/>
          <a:lstStyle/>
          <a:p>
            <a:pPr marL="0" indent="0">
              <a:buNone/>
            </a:pPr>
            <a:r>
              <a:rPr lang="en-US" dirty="0"/>
              <a:t>It is mandatory to report crimes that have occurred in the 4 classifications of Clery Crimes, which may have occurred within the clery geographic location: </a:t>
            </a:r>
          </a:p>
          <a:p>
            <a:pPr marL="342900" indent="-342900">
              <a:buFont typeface="+mj-lt"/>
              <a:buAutoNum type="arabicPeriod"/>
            </a:pPr>
            <a:r>
              <a:rPr lang="en-US" dirty="0"/>
              <a:t>Criminal offenses</a:t>
            </a:r>
          </a:p>
          <a:p>
            <a:pPr marL="342900" indent="-342900">
              <a:buFont typeface="+mj-lt"/>
              <a:buAutoNum type="arabicPeriod"/>
            </a:pPr>
            <a:r>
              <a:rPr lang="en-US" dirty="0"/>
              <a:t>Hate offenses </a:t>
            </a:r>
          </a:p>
          <a:p>
            <a:pPr marL="342900" indent="-342900">
              <a:buFont typeface="+mj-lt"/>
              <a:buAutoNum type="arabicPeriod"/>
            </a:pPr>
            <a:r>
              <a:rPr lang="en-US" dirty="0"/>
              <a:t>Arrest and Referrals of Liquor, Drugs and Weapons Law violations. </a:t>
            </a:r>
          </a:p>
          <a:p>
            <a:pPr marL="342900" indent="-342900">
              <a:buFont typeface="+mj-lt"/>
              <a:buAutoNum type="arabicPeriod"/>
            </a:pPr>
            <a:r>
              <a:rPr lang="en-US" dirty="0"/>
              <a:t>Domestic and Dating Violence, Stalking</a:t>
            </a:r>
          </a:p>
          <a:p>
            <a:r>
              <a:rPr lang="en-US" dirty="0"/>
              <a:t>Report the crime </a:t>
            </a:r>
          </a:p>
          <a:p>
            <a:r>
              <a:rPr lang="en-US" dirty="0"/>
              <a:t>Provide the facts and be as detailed as possible in your report.</a:t>
            </a:r>
          </a:p>
          <a:p>
            <a:r>
              <a:rPr lang="en-US" dirty="0"/>
              <a:t>Listen to the individual reporting the crime and provide resources to the individual for additional help and support.  </a:t>
            </a:r>
          </a:p>
        </p:txBody>
      </p:sp>
    </p:spTree>
    <p:extLst>
      <p:ext uri="{BB962C8B-B14F-4D97-AF65-F5344CB8AC3E}">
        <p14:creationId xmlns:p14="http://schemas.microsoft.com/office/powerpoint/2010/main" val="154069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CF123-D2AB-4613-BAD3-C2D0899379E0}"/>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EAC955E5-3FCE-4FBA-9784-7A96E19459C5}"/>
              </a:ext>
            </a:extLst>
          </p:cNvPr>
          <p:cNvSpPr>
            <a:spLocks noGrp="1"/>
          </p:cNvSpPr>
          <p:nvPr>
            <p:ph idx="1"/>
          </p:nvPr>
        </p:nvSpPr>
        <p:spPr/>
        <p:txBody>
          <a:bodyPr/>
          <a:lstStyle/>
          <a:p>
            <a:pPr marL="0" indent="0">
              <a:buNone/>
            </a:pPr>
            <a:r>
              <a:rPr lang="en-US" dirty="0"/>
              <a:t>You are a coach at HCC and a student athlete tells you about an incident that occurred last year.  This student tells you another student, on the women’s soccer team, was sexually assaulted by her ex-boyfriend after a game.  This student does not know all the details, but believed it happened in the parking lot behind the ARCC.  The student tells you the person’s first name and said she believes the student is no longer attending classes at HCC.  What do you do?</a:t>
            </a:r>
          </a:p>
          <a:p>
            <a:pPr>
              <a:buFont typeface="Wingdings" panose="05000000000000000000" pitchFamily="2" charset="2"/>
              <a:buChar char="Ø"/>
            </a:pPr>
            <a:r>
              <a:rPr lang="en-US" dirty="0"/>
              <a:t>You would gather as much information from this person as possible and immediately forward that to the HCC Campus Police.   Not a crime in progress, so no need to call 911. </a:t>
            </a:r>
          </a:p>
        </p:txBody>
      </p:sp>
    </p:spTree>
    <p:extLst>
      <p:ext uri="{BB962C8B-B14F-4D97-AF65-F5344CB8AC3E}">
        <p14:creationId xmlns:p14="http://schemas.microsoft.com/office/powerpoint/2010/main" val="1077455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B9E45-2D97-457C-8427-AB943F2A9BF5}"/>
              </a:ext>
            </a:extLst>
          </p:cNvPr>
          <p:cNvSpPr>
            <a:spLocks noGrp="1"/>
          </p:cNvSpPr>
          <p:nvPr>
            <p:ph type="title"/>
          </p:nvPr>
        </p:nvSpPr>
        <p:spPr>
          <a:xfrm>
            <a:off x="2231136" y="955167"/>
            <a:ext cx="7729728" cy="1188720"/>
          </a:xfrm>
        </p:spPr>
        <p:txBody>
          <a:bodyPr/>
          <a:lstStyle/>
          <a:p>
            <a:r>
              <a:rPr lang="en-US" dirty="0"/>
              <a:t>Background of clery act </a:t>
            </a:r>
          </a:p>
        </p:txBody>
      </p:sp>
      <p:sp>
        <p:nvSpPr>
          <p:cNvPr id="3" name="Content Placeholder 2">
            <a:extLst>
              <a:ext uri="{FF2B5EF4-FFF2-40B4-BE49-F238E27FC236}">
                <a16:creationId xmlns:a16="http://schemas.microsoft.com/office/drawing/2014/main" id="{1682D067-341C-42DC-88AA-AC556D5D0A65}"/>
              </a:ext>
            </a:extLst>
          </p:cNvPr>
          <p:cNvSpPr>
            <a:spLocks noGrp="1"/>
          </p:cNvSpPr>
          <p:nvPr>
            <p:ph idx="1"/>
          </p:nvPr>
        </p:nvSpPr>
        <p:spPr>
          <a:xfrm>
            <a:off x="2231136" y="2638044"/>
            <a:ext cx="7729728" cy="3600831"/>
          </a:xfrm>
        </p:spPr>
        <p:txBody>
          <a:bodyPr/>
          <a:lstStyle/>
          <a:p>
            <a:r>
              <a:rPr lang="en-US" sz="1600" dirty="0"/>
              <a:t>In 1986, Jeanne Clery, a student at Lehigh University, was raped and murdered in her dorm room by another student. </a:t>
            </a:r>
          </a:p>
          <a:p>
            <a:r>
              <a:rPr lang="en-US" sz="1600" dirty="0"/>
              <a:t>There had been 38 violent crimes on Lehigh’s campus in three years before Jeanne’s murder. </a:t>
            </a:r>
          </a:p>
          <a:p>
            <a:r>
              <a:rPr lang="en-US" sz="1600" dirty="0"/>
              <a:t>At the time there was no guidelines for schools reporting crimes that occurred on campus. </a:t>
            </a:r>
          </a:p>
          <a:p>
            <a:r>
              <a:rPr lang="en-US" sz="1600" dirty="0"/>
              <a:t>The </a:t>
            </a:r>
            <a:r>
              <a:rPr lang="en-US" sz="1600" dirty="0" err="1"/>
              <a:t>Clery</a:t>
            </a:r>
            <a:r>
              <a:rPr lang="en-US" sz="1600" dirty="0"/>
              <a:t> family sued Lehigh University for what their daughter “did not know.”</a:t>
            </a:r>
          </a:p>
          <a:p>
            <a:r>
              <a:rPr lang="en-US" sz="1600" dirty="0"/>
              <a:t>The family launched a nationwide campaign to force colleges and universities to disclose their crime statistics. </a:t>
            </a:r>
          </a:p>
          <a:p>
            <a:r>
              <a:rPr lang="en-US" sz="1600" dirty="0"/>
              <a:t>In 1990, the Student Right-to-Know and Campus Security; Crime Awareness and Campus Security Act was signed into law. </a:t>
            </a:r>
          </a:p>
        </p:txBody>
      </p:sp>
    </p:spTree>
    <p:extLst>
      <p:ext uri="{BB962C8B-B14F-4D97-AF65-F5344CB8AC3E}">
        <p14:creationId xmlns:p14="http://schemas.microsoft.com/office/powerpoint/2010/main" val="1532703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ADBCF-61D5-4847-A7CC-3195F9877A66}"/>
              </a:ext>
            </a:extLst>
          </p:cNvPr>
          <p:cNvSpPr>
            <a:spLocks noGrp="1"/>
          </p:cNvSpPr>
          <p:nvPr>
            <p:ph type="title"/>
          </p:nvPr>
        </p:nvSpPr>
        <p:spPr/>
        <p:txBody>
          <a:bodyPr/>
          <a:lstStyle/>
          <a:p>
            <a:r>
              <a:rPr lang="en-US" dirty="0"/>
              <a:t>Scenario</a:t>
            </a:r>
          </a:p>
        </p:txBody>
      </p:sp>
      <p:sp>
        <p:nvSpPr>
          <p:cNvPr id="3" name="Content Placeholder 2">
            <a:extLst>
              <a:ext uri="{FF2B5EF4-FFF2-40B4-BE49-F238E27FC236}">
                <a16:creationId xmlns:a16="http://schemas.microsoft.com/office/drawing/2014/main" id="{729E9114-8DA8-451C-B297-C6B2EBBB0339}"/>
              </a:ext>
            </a:extLst>
          </p:cNvPr>
          <p:cNvSpPr>
            <a:spLocks noGrp="1"/>
          </p:cNvSpPr>
          <p:nvPr>
            <p:ph idx="1"/>
          </p:nvPr>
        </p:nvSpPr>
        <p:spPr/>
        <p:txBody>
          <a:bodyPr>
            <a:normAutofit lnSpcReduction="10000"/>
          </a:bodyPr>
          <a:lstStyle/>
          <a:p>
            <a:pPr marL="0" indent="0">
              <a:buNone/>
            </a:pPr>
            <a:r>
              <a:rPr lang="en-US" dirty="0"/>
              <a:t>You are an advisor at HCC and you are meeting with a Middle College student.  During your meeting, this student asks for information on counseling services.  During your conversation, this student reveals that he is getting threatening text messages and had the windows on his car broken out last week.  The student tells he believes he is being targeted because of his sexual orientation.  This student also tells you he had the windows broken out on his car, while parked on the main campus.  What do you do?</a:t>
            </a:r>
          </a:p>
          <a:p>
            <a:pPr>
              <a:buFont typeface="Wingdings" panose="05000000000000000000" pitchFamily="2" charset="2"/>
              <a:buChar char="Ø"/>
            </a:pPr>
            <a:r>
              <a:rPr lang="en-US" dirty="0"/>
              <a:t>The threats and destruction of property are likely motivated by a bias to this student’s sexual orientation.  You would report this crime immediately to the HCC Campus Police. This would be an incident that would also be documented by HCC Campus Police for the annual security report.  </a:t>
            </a:r>
          </a:p>
        </p:txBody>
      </p:sp>
    </p:spTree>
    <p:extLst>
      <p:ext uri="{BB962C8B-B14F-4D97-AF65-F5344CB8AC3E}">
        <p14:creationId xmlns:p14="http://schemas.microsoft.com/office/powerpoint/2010/main" val="54858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F417A-F42A-4DB8-B3FA-4E1DA0A6C529}"/>
              </a:ext>
            </a:extLst>
          </p:cNvPr>
          <p:cNvSpPr>
            <a:spLocks noGrp="1"/>
          </p:cNvSpPr>
          <p:nvPr>
            <p:ph type="title"/>
          </p:nvPr>
        </p:nvSpPr>
        <p:spPr/>
        <p:txBody>
          <a:bodyPr/>
          <a:lstStyle/>
          <a:p>
            <a:r>
              <a:rPr lang="en-US" dirty="0"/>
              <a:t>Need further information? </a:t>
            </a:r>
          </a:p>
        </p:txBody>
      </p:sp>
      <p:sp>
        <p:nvSpPr>
          <p:cNvPr id="3" name="Content Placeholder 2">
            <a:extLst>
              <a:ext uri="{FF2B5EF4-FFF2-40B4-BE49-F238E27FC236}">
                <a16:creationId xmlns:a16="http://schemas.microsoft.com/office/drawing/2014/main" id="{2DDF6DBF-FEB1-4ADC-AA67-9AC87072792D}"/>
              </a:ext>
            </a:extLst>
          </p:cNvPr>
          <p:cNvSpPr>
            <a:spLocks noGrp="1"/>
          </p:cNvSpPr>
          <p:nvPr>
            <p:ph idx="1"/>
          </p:nvPr>
        </p:nvSpPr>
        <p:spPr>
          <a:xfrm>
            <a:off x="2231136" y="2324367"/>
            <a:ext cx="7729728" cy="3101983"/>
          </a:xfrm>
        </p:spPr>
        <p:txBody>
          <a:bodyPr/>
          <a:lstStyle/>
          <a:p>
            <a:pPr marL="0" indent="0">
              <a:buNone/>
            </a:pPr>
            <a:r>
              <a:rPr lang="en-US" dirty="0"/>
              <a:t>Questions or further information on Clery Act:</a:t>
            </a:r>
          </a:p>
          <a:p>
            <a:pPr>
              <a:buFont typeface="Wingdings" panose="05000000000000000000" pitchFamily="2" charset="2"/>
              <a:buChar char="Ø"/>
            </a:pPr>
            <a:r>
              <a:rPr lang="en-US" dirty="0"/>
              <a:t>Contact the office of Campus Police at 240-500-2308 or 2334</a:t>
            </a:r>
          </a:p>
          <a:p>
            <a:pPr marL="0" indent="0">
              <a:buNone/>
            </a:pPr>
            <a:r>
              <a:rPr lang="en-US" dirty="0"/>
              <a:t>Further information regarding campus safety and to read the Clery Annual Security Report (ASR)</a:t>
            </a:r>
          </a:p>
          <a:p>
            <a:pPr lvl="1">
              <a:buFont typeface="Wingdings" panose="05000000000000000000" pitchFamily="2" charset="2"/>
              <a:buChar char="Ø"/>
            </a:pPr>
            <a:r>
              <a:rPr lang="en-US" dirty="0">
                <a:hlinkClick r:id="rId2"/>
              </a:rPr>
              <a:t>http://www.hagerstowncc.edu/docs/campus-police-and-safety/campus-police-annual-security-report</a:t>
            </a:r>
            <a:r>
              <a:rPr lang="en-US" dirty="0"/>
              <a:t> </a:t>
            </a:r>
          </a:p>
          <a:p>
            <a:pPr marL="0" indent="0">
              <a:buNone/>
            </a:pPr>
            <a:endParaRPr lang="en-US" dirty="0"/>
          </a:p>
        </p:txBody>
      </p:sp>
      <p:pic>
        <p:nvPicPr>
          <p:cNvPr id="2050" name="Picture 1" descr="https://drive.google.com/uc?id=15a5ms7OLqTqet8icsg-veQC7xXld32m8">
            <a:extLst>
              <a:ext uri="{FF2B5EF4-FFF2-40B4-BE49-F238E27FC236}">
                <a16:creationId xmlns:a16="http://schemas.microsoft.com/office/drawing/2014/main" id="{695CF5D2-A019-4F0B-ABC7-2F510A9F1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739" y="5001839"/>
            <a:ext cx="12382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A987EBF1-8AD8-4A12-A315-376D79BF13E1" descr="A987EBF1-8AD8-4A12-A315-376D79BF13E1">
            <a:extLst>
              <a:ext uri="{FF2B5EF4-FFF2-40B4-BE49-F238E27FC236}">
                <a16:creationId xmlns:a16="http://schemas.microsoft.com/office/drawing/2014/main" id="{88BE3603-3F0B-4BA8-8D46-6484ED114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10" y="4435121"/>
            <a:ext cx="3659997" cy="232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57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B01C6D-4506-4FB1-ABAF-E01686DB61F1}"/>
              </a:ext>
            </a:extLst>
          </p:cNvPr>
          <p:cNvSpPr>
            <a:spLocks noGrp="1"/>
          </p:cNvSpPr>
          <p:nvPr>
            <p:ph type="body" idx="1"/>
          </p:nvPr>
        </p:nvSpPr>
        <p:spPr/>
        <p:txBody>
          <a:bodyPr/>
          <a:lstStyle/>
          <a:p>
            <a:r>
              <a:rPr lang="en-US" dirty="0"/>
              <a:t>Campus Police Officers</a:t>
            </a:r>
          </a:p>
        </p:txBody>
      </p:sp>
      <p:sp>
        <p:nvSpPr>
          <p:cNvPr id="3" name="Content Placeholder 2">
            <a:extLst>
              <a:ext uri="{FF2B5EF4-FFF2-40B4-BE49-F238E27FC236}">
                <a16:creationId xmlns:a16="http://schemas.microsoft.com/office/drawing/2014/main" id="{02B01635-8294-457B-A371-1CA55F0852C7}"/>
              </a:ext>
            </a:extLst>
          </p:cNvPr>
          <p:cNvSpPr>
            <a:spLocks noGrp="1"/>
          </p:cNvSpPr>
          <p:nvPr>
            <p:ph sz="half" idx="2"/>
          </p:nvPr>
        </p:nvSpPr>
        <p:spPr/>
        <p:txBody>
          <a:bodyPr>
            <a:normAutofit lnSpcReduction="10000"/>
          </a:bodyPr>
          <a:lstStyle/>
          <a:p>
            <a:r>
              <a:rPr lang="en-US" dirty="0"/>
              <a:t>Chief Eric Byers 240-500-2501/240-675-0619</a:t>
            </a:r>
          </a:p>
          <a:p>
            <a:r>
              <a:rPr lang="en-US" dirty="0"/>
              <a:t>Officer Tim Calimer 240-500-2203</a:t>
            </a:r>
          </a:p>
          <a:p>
            <a:r>
              <a:rPr lang="en-US" dirty="0"/>
              <a:t>Officer William Alemar 240-500-2312</a:t>
            </a:r>
          </a:p>
          <a:p>
            <a:r>
              <a:rPr lang="en-US" dirty="0"/>
              <a:t>Officer James Ondrish 240-500-2312</a:t>
            </a:r>
          </a:p>
          <a:p>
            <a:pPr marL="0" indent="0">
              <a:buNone/>
            </a:pPr>
            <a:r>
              <a:rPr lang="en-US" sz="1050" dirty="0"/>
              <a:t>Hagerstown Community College Campus Police Officers are Certified Police Officers with the Maryland Police and Corrections Training Commission.  HCC Campus Police can make criminal arrests and enforce traffic violations on the main campus of Hagerstown Community College</a:t>
            </a:r>
          </a:p>
        </p:txBody>
      </p:sp>
      <p:sp>
        <p:nvSpPr>
          <p:cNvPr id="4" name="Content Placeholder 3">
            <a:extLst>
              <a:ext uri="{FF2B5EF4-FFF2-40B4-BE49-F238E27FC236}">
                <a16:creationId xmlns:a16="http://schemas.microsoft.com/office/drawing/2014/main" id="{B73145F0-DB8B-4C10-A9C3-374C34DC3B46}"/>
              </a:ext>
            </a:extLst>
          </p:cNvPr>
          <p:cNvSpPr>
            <a:spLocks noGrp="1"/>
          </p:cNvSpPr>
          <p:nvPr>
            <p:ph sz="quarter" idx="4"/>
          </p:nvPr>
        </p:nvSpPr>
        <p:spPr/>
        <p:txBody>
          <a:bodyPr>
            <a:normAutofit lnSpcReduction="10000"/>
          </a:bodyPr>
          <a:lstStyle/>
          <a:p>
            <a:r>
              <a:rPr lang="en-US" dirty="0"/>
              <a:t>Security Officer Ryan Consoletti</a:t>
            </a:r>
          </a:p>
          <a:p>
            <a:r>
              <a:rPr lang="en-US" dirty="0"/>
              <a:t>Security Officer Curtis Chedester</a:t>
            </a:r>
          </a:p>
          <a:p>
            <a:pPr marL="0" indent="0" algn="ctr">
              <a:buNone/>
            </a:pPr>
            <a:r>
              <a:rPr lang="en-US" dirty="0"/>
              <a:t>240-500-2312</a:t>
            </a:r>
          </a:p>
        </p:txBody>
      </p:sp>
      <p:sp>
        <p:nvSpPr>
          <p:cNvPr id="5" name="Text Placeholder 4">
            <a:extLst>
              <a:ext uri="{FF2B5EF4-FFF2-40B4-BE49-F238E27FC236}">
                <a16:creationId xmlns:a16="http://schemas.microsoft.com/office/drawing/2014/main" id="{FB9715D1-451E-446A-806C-4C80933DF019}"/>
              </a:ext>
            </a:extLst>
          </p:cNvPr>
          <p:cNvSpPr>
            <a:spLocks noGrp="1"/>
          </p:cNvSpPr>
          <p:nvPr>
            <p:ph type="body" sz="quarter" idx="13"/>
          </p:nvPr>
        </p:nvSpPr>
        <p:spPr/>
        <p:txBody>
          <a:bodyPr/>
          <a:lstStyle/>
          <a:p>
            <a:r>
              <a:rPr lang="en-US" dirty="0"/>
              <a:t>HCC Campus Security</a:t>
            </a:r>
          </a:p>
        </p:txBody>
      </p:sp>
      <p:sp>
        <p:nvSpPr>
          <p:cNvPr id="6" name="Title 5">
            <a:extLst>
              <a:ext uri="{FF2B5EF4-FFF2-40B4-BE49-F238E27FC236}">
                <a16:creationId xmlns:a16="http://schemas.microsoft.com/office/drawing/2014/main" id="{2CFC59B8-D8FE-4607-B5AB-11460CA45C6B}"/>
              </a:ext>
            </a:extLst>
          </p:cNvPr>
          <p:cNvSpPr>
            <a:spLocks noGrp="1"/>
          </p:cNvSpPr>
          <p:nvPr>
            <p:ph type="title"/>
          </p:nvPr>
        </p:nvSpPr>
        <p:spPr/>
        <p:txBody>
          <a:bodyPr/>
          <a:lstStyle/>
          <a:p>
            <a:r>
              <a:rPr lang="en-US" dirty="0"/>
              <a:t>HCC Campus Police &amp; Security</a:t>
            </a:r>
          </a:p>
        </p:txBody>
      </p:sp>
    </p:spTree>
    <p:extLst>
      <p:ext uri="{BB962C8B-B14F-4D97-AF65-F5344CB8AC3E}">
        <p14:creationId xmlns:p14="http://schemas.microsoft.com/office/powerpoint/2010/main" val="2878871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F9F87-D43D-4702-8C12-350DB12268FD}"/>
              </a:ext>
            </a:extLst>
          </p:cNvPr>
          <p:cNvSpPr>
            <a:spLocks noGrp="1"/>
          </p:cNvSpPr>
          <p:nvPr>
            <p:ph type="title"/>
          </p:nvPr>
        </p:nvSpPr>
        <p:spPr/>
        <p:txBody>
          <a:bodyPr/>
          <a:lstStyle/>
          <a:p>
            <a:r>
              <a:rPr lang="en-US" dirty="0"/>
              <a:t>The Handbook for Campus Safety </a:t>
            </a:r>
          </a:p>
        </p:txBody>
      </p:sp>
      <p:sp>
        <p:nvSpPr>
          <p:cNvPr id="3" name="Content Placeholder 2">
            <a:extLst>
              <a:ext uri="{FF2B5EF4-FFF2-40B4-BE49-F238E27FC236}">
                <a16:creationId xmlns:a16="http://schemas.microsoft.com/office/drawing/2014/main" id="{A5DD7634-D09B-4B59-BA04-F252255DD778}"/>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2286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AABA-0F2D-4DC3-8392-3568341EBA18}"/>
              </a:ext>
            </a:extLst>
          </p:cNvPr>
          <p:cNvSpPr>
            <a:spLocks noGrp="1"/>
          </p:cNvSpPr>
          <p:nvPr>
            <p:ph type="title"/>
          </p:nvPr>
        </p:nvSpPr>
        <p:spPr/>
        <p:txBody>
          <a:bodyPr/>
          <a:lstStyle/>
          <a:p>
            <a:r>
              <a:rPr lang="en-US" dirty="0"/>
              <a:t>Background of clery (continued)</a:t>
            </a:r>
          </a:p>
        </p:txBody>
      </p:sp>
      <p:sp>
        <p:nvSpPr>
          <p:cNvPr id="3" name="Content Placeholder 2">
            <a:extLst>
              <a:ext uri="{FF2B5EF4-FFF2-40B4-BE49-F238E27FC236}">
                <a16:creationId xmlns:a16="http://schemas.microsoft.com/office/drawing/2014/main" id="{FAACE191-CACB-47D4-90B8-7D196B9C1559}"/>
              </a:ext>
            </a:extLst>
          </p:cNvPr>
          <p:cNvSpPr>
            <a:spLocks noGrp="1"/>
          </p:cNvSpPr>
          <p:nvPr>
            <p:ph idx="1"/>
          </p:nvPr>
        </p:nvSpPr>
        <p:spPr/>
        <p:txBody>
          <a:bodyPr/>
          <a:lstStyle/>
          <a:p>
            <a:r>
              <a:rPr lang="en-US" dirty="0"/>
              <a:t>In 1998, the name was changed to the Jeanne Clery Disclosure of Campus Security Policy and Campus Crime Statistics Act, known as The Clery Act. </a:t>
            </a:r>
          </a:p>
          <a:p>
            <a:r>
              <a:rPr lang="en-US" dirty="0"/>
              <a:t>The law enacted in her memory is intended to ensure that students and other campus community members are aware of campus crime so they can make informed decisions about their safety.</a:t>
            </a:r>
          </a:p>
          <a:p>
            <a:r>
              <a:rPr lang="en-US" dirty="0"/>
              <a:t>The Clery Act requires higher education institutions to report crime statistics to current and prospective students and employees. </a:t>
            </a:r>
          </a:p>
          <a:p>
            <a:r>
              <a:rPr lang="en-US" dirty="0"/>
              <a:t>The Clery Act was Amended in 1992, 1998, 2000, 2008 and 2013. Each Amendment enacted additional requirements to the Clery Act. </a:t>
            </a:r>
          </a:p>
        </p:txBody>
      </p:sp>
    </p:spTree>
    <p:extLst>
      <p:ext uri="{BB962C8B-B14F-4D97-AF65-F5344CB8AC3E}">
        <p14:creationId xmlns:p14="http://schemas.microsoft.com/office/powerpoint/2010/main" val="298913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D89A-E8DB-43DB-A7BC-811C7E47E5CB}"/>
              </a:ext>
            </a:extLst>
          </p:cNvPr>
          <p:cNvSpPr>
            <a:spLocks noGrp="1"/>
          </p:cNvSpPr>
          <p:nvPr>
            <p:ph type="title"/>
          </p:nvPr>
        </p:nvSpPr>
        <p:spPr/>
        <p:txBody>
          <a:bodyPr/>
          <a:lstStyle/>
          <a:p>
            <a:r>
              <a:rPr lang="en-US" dirty="0"/>
              <a:t>Purpose of the clery act</a:t>
            </a:r>
          </a:p>
        </p:txBody>
      </p:sp>
      <p:sp>
        <p:nvSpPr>
          <p:cNvPr id="3" name="Content Placeholder 2">
            <a:extLst>
              <a:ext uri="{FF2B5EF4-FFF2-40B4-BE49-F238E27FC236}">
                <a16:creationId xmlns:a16="http://schemas.microsoft.com/office/drawing/2014/main" id="{4CD84B1B-E5B4-4E82-8EC9-747ED0B858AB}"/>
              </a:ext>
            </a:extLst>
          </p:cNvPr>
          <p:cNvSpPr>
            <a:spLocks noGrp="1"/>
          </p:cNvSpPr>
          <p:nvPr>
            <p:ph idx="1"/>
          </p:nvPr>
        </p:nvSpPr>
        <p:spPr/>
        <p:txBody>
          <a:bodyPr/>
          <a:lstStyle/>
          <a:p>
            <a:pPr marL="0" indent="0">
              <a:buNone/>
            </a:pPr>
            <a:r>
              <a:rPr lang="en-US" dirty="0"/>
              <a:t>The purpose of the Clery Act is to:</a:t>
            </a:r>
          </a:p>
          <a:p>
            <a:r>
              <a:rPr lang="en-US" dirty="0"/>
              <a:t>Provide the campus community with timely, accurate and complete information about crime and the safety of campus so that they can make informed decisions to keep themselves safe.</a:t>
            </a:r>
          </a:p>
          <a:p>
            <a:r>
              <a:rPr lang="en-US" dirty="0"/>
              <a:t>Encourage the reporting and the collection of accurate data of campus crime statistics.</a:t>
            </a:r>
          </a:p>
          <a:p>
            <a:r>
              <a:rPr lang="en-US" dirty="0"/>
              <a:t>Provide prospective students, faculty, and staff, accurate crime data and an appropriate overview of the institution’s policies that pertain to safety and security concerns. </a:t>
            </a:r>
          </a:p>
        </p:txBody>
      </p:sp>
    </p:spTree>
    <p:extLst>
      <p:ext uri="{BB962C8B-B14F-4D97-AF65-F5344CB8AC3E}">
        <p14:creationId xmlns:p14="http://schemas.microsoft.com/office/powerpoint/2010/main" val="264533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B48FA-72B9-43AA-8437-4F0B96167F6A}"/>
              </a:ext>
            </a:extLst>
          </p:cNvPr>
          <p:cNvSpPr>
            <a:spLocks noGrp="1"/>
          </p:cNvSpPr>
          <p:nvPr>
            <p:ph type="title"/>
          </p:nvPr>
        </p:nvSpPr>
        <p:spPr/>
        <p:txBody>
          <a:bodyPr/>
          <a:lstStyle/>
          <a:p>
            <a:r>
              <a:rPr lang="en-US" dirty="0"/>
              <a:t>Requirements of the clery act </a:t>
            </a:r>
          </a:p>
        </p:txBody>
      </p:sp>
      <p:sp>
        <p:nvSpPr>
          <p:cNvPr id="3" name="Content Placeholder 2">
            <a:extLst>
              <a:ext uri="{FF2B5EF4-FFF2-40B4-BE49-F238E27FC236}">
                <a16:creationId xmlns:a16="http://schemas.microsoft.com/office/drawing/2014/main" id="{69CCDC22-DA3D-4612-A92C-76C47BC8749B}"/>
              </a:ext>
            </a:extLst>
          </p:cNvPr>
          <p:cNvSpPr>
            <a:spLocks noGrp="1"/>
          </p:cNvSpPr>
          <p:nvPr>
            <p:ph idx="1"/>
          </p:nvPr>
        </p:nvSpPr>
        <p:spPr>
          <a:xfrm>
            <a:off x="2231136" y="2333243"/>
            <a:ext cx="7729728" cy="4439031"/>
          </a:xfrm>
        </p:spPr>
        <p:txBody>
          <a:bodyPr>
            <a:normAutofit/>
          </a:bodyPr>
          <a:lstStyle/>
          <a:p>
            <a:pPr marL="0" indent="0">
              <a:buNone/>
            </a:pPr>
            <a:r>
              <a:rPr lang="en-US" dirty="0"/>
              <a:t>Requirements of the Clery Act are:</a:t>
            </a:r>
          </a:p>
          <a:p>
            <a:r>
              <a:rPr lang="en-US" sz="1600" dirty="0"/>
              <a:t>Publish an Annual Security Report (ASR) by Oct. 1</a:t>
            </a:r>
            <a:r>
              <a:rPr lang="en-US" sz="1600" baseline="30000" dirty="0"/>
              <a:t>st</a:t>
            </a:r>
            <a:r>
              <a:rPr lang="en-US" sz="1600" dirty="0"/>
              <a:t> of each year. </a:t>
            </a:r>
          </a:p>
          <a:p>
            <a:r>
              <a:rPr lang="en-US" sz="1600" dirty="0"/>
              <a:t>Maintain a Daily Crime Log for public inspection. </a:t>
            </a:r>
          </a:p>
          <a:p>
            <a:r>
              <a:rPr lang="en-US" sz="1600" dirty="0"/>
              <a:t>Disclose crime statistics for campus, public property adjacent to campus and certain non-campus locations. </a:t>
            </a:r>
          </a:p>
          <a:p>
            <a:r>
              <a:rPr lang="en-US" sz="1600" dirty="0"/>
              <a:t>Issue timely warnings about crimes that pose a continuing threat to students and employees. </a:t>
            </a:r>
          </a:p>
          <a:p>
            <a:r>
              <a:rPr lang="en-US" sz="1600" dirty="0"/>
              <a:t>Create and Publish Emergency Notification polices and procedures. </a:t>
            </a:r>
          </a:p>
          <a:p>
            <a:r>
              <a:rPr lang="en-US" sz="1600" dirty="0"/>
              <a:t>Create and Publish other policies and procedures to address issues such as Sexual Assault.</a:t>
            </a:r>
          </a:p>
          <a:p>
            <a:r>
              <a:rPr lang="en-US" sz="1600" dirty="0"/>
              <a:t>Submit crime statistics to Department of Education (DOE). </a:t>
            </a:r>
          </a:p>
          <a:p>
            <a:pPr marL="0" indent="0">
              <a:buNone/>
            </a:pPr>
            <a:r>
              <a:rPr lang="en-US" sz="1600" dirty="0"/>
              <a:t>Failure to comply can lead to fines issues by the Department of Education and can lead to loss of federal funding.  </a:t>
            </a:r>
          </a:p>
        </p:txBody>
      </p:sp>
    </p:spTree>
    <p:extLst>
      <p:ext uri="{BB962C8B-B14F-4D97-AF65-F5344CB8AC3E}">
        <p14:creationId xmlns:p14="http://schemas.microsoft.com/office/powerpoint/2010/main" val="356451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3739-B980-482D-8473-807FB3F07EF6}"/>
              </a:ext>
            </a:extLst>
          </p:cNvPr>
          <p:cNvSpPr>
            <a:spLocks noGrp="1"/>
          </p:cNvSpPr>
          <p:nvPr>
            <p:ph type="title"/>
          </p:nvPr>
        </p:nvSpPr>
        <p:spPr/>
        <p:txBody>
          <a:bodyPr/>
          <a:lstStyle/>
          <a:p>
            <a:r>
              <a:rPr lang="en-US" dirty="0"/>
              <a:t>DOE FINES FOR NON-COMPLIANCE </a:t>
            </a:r>
          </a:p>
        </p:txBody>
      </p:sp>
      <p:sp>
        <p:nvSpPr>
          <p:cNvPr id="3" name="Content Placeholder 2">
            <a:extLst>
              <a:ext uri="{FF2B5EF4-FFF2-40B4-BE49-F238E27FC236}">
                <a16:creationId xmlns:a16="http://schemas.microsoft.com/office/drawing/2014/main" id="{41E0E5D4-5E00-456E-9773-F247518D65DF}"/>
              </a:ext>
            </a:extLst>
          </p:cNvPr>
          <p:cNvSpPr>
            <a:spLocks noGrp="1"/>
          </p:cNvSpPr>
          <p:nvPr>
            <p:ph idx="1"/>
          </p:nvPr>
        </p:nvSpPr>
        <p:spPr/>
        <p:txBody>
          <a:bodyPr/>
          <a:lstStyle/>
          <a:p>
            <a:r>
              <a:rPr lang="en-US" dirty="0"/>
              <a:t>Currently, the Department of Education fine for non-compliance is $57,317, per violation. </a:t>
            </a:r>
          </a:p>
          <a:p>
            <a:r>
              <a:rPr lang="en-US" dirty="0"/>
              <a:t>The Department is tasked with enforcing the Clery Act and conducts compliance reviews, usually resulting from an initiated complaint. </a:t>
            </a:r>
          </a:p>
          <a:p>
            <a:r>
              <a:rPr lang="en-US" dirty="0"/>
              <a:t>After the compliance review, the decision is made as to whether a fine should be issued. </a:t>
            </a:r>
          </a:p>
          <a:p>
            <a:r>
              <a:rPr lang="en-US" dirty="0"/>
              <a:t>The largest ever Clery Act fine of $2.4 million was given to Penn State University after the Jerry Sandusky child sexual abuse scandal. </a:t>
            </a:r>
          </a:p>
        </p:txBody>
      </p:sp>
    </p:spTree>
    <p:extLst>
      <p:ext uri="{BB962C8B-B14F-4D97-AF65-F5344CB8AC3E}">
        <p14:creationId xmlns:p14="http://schemas.microsoft.com/office/powerpoint/2010/main" val="89969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5E39-E3BD-4B4F-BDBB-3D6D65F83B7C}"/>
              </a:ext>
            </a:extLst>
          </p:cNvPr>
          <p:cNvSpPr>
            <a:spLocks noGrp="1"/>
          </p:cNvSpPr>
          <p:nvPr>
            <p:ph type="title"/>
          </p:nvPr>
        </p:nvSpPr>
        <p:spPr/>
        <p:txBody>
          <a:bodyPr/>
          <a:lstStyle/>
          <a:p>
            <a:r>
              <a:rPr lang="en-US" dirty="0"/>
              <a:t>How does clery act impact you? </a:t>
            </a:r>
          </a:p>
        </p:txBody>
      </p:sp>
      <p:sp>
        <p:nvSpPr>
          <p:cNvPr id="3" name="Content Placeholder 2">
            <a:extLst>
              <a:ext uri="{FF2B5EF4-FFF2-40B4-BE49-F238E27FC236}">
                <a16:creationId xmlns:a16="http://schemas.microsoft.com/office/drawing/2014/main" id="{6C9EEA92-9B4F-4DDF-AB9E-5D6B6FCBA811}"/>
              </a:ext>
            </a:extLst>
          </p:cNvPr>
          <p:cNvSpPr>
            <a:spLocks noGrp="1"/>
          </p:cNvSpPr>
          <p:nvPr>
            <p:ph idx="1"/>
          </p:nvPr>
        </p:nvSpPr>
        <p:spPr/>
        <p:txBody>
          <a:bodyPr/>
          <a:lstStyle/>
          <a:p>
            <a:r>
              <a:rPr lang="en-US" dirty="0"/>
              <a:t>Many Crimes and incidents, especially sexual assaults, are often times not reported to the Campus Police, but to staff members, coaches, instructors, or counselors/advisors they trust. </a:t>
            </a:r>
          </a:p>
          <a:p>
            <a:r>
              <a:rPr lang="en-US" dirty="0"/>
              <a:t>In an effort to address this, the Clery Act designated </a:t>
            </a:r>
            <a:r>
              <a:rPr lang="en-US" b="1" dirty="0"/>
              <a:t>“Campus Security Authorities” (CSAs) </a:t>
            </a:r>
            <a:r>
              <a:rPr lang="en-US" dirty="0"/>
              <a:t>to provide information and data on crime and incidents that occurred on campus or near the campus - That’s where you come in. </a:t>
            </a:r>
          </a:p>
          <a:p>
            <a:r>
              <a:rPr lang="en-US" dirty="0"/>
              <a:t>The intent of including non-law enforcement personnel in the role of CSA is to acknowledge that some community members and students in particular, may be hesitant about reporting incidents to other campus-affiliated individuals. </a:t>
            </a:r>
          </a:p>
        </p:txBody>
      </p:sp>
    </p:spTree>
    <p:extLst>
      <p:ext uri="{BB962C8B-B14F-4D97-AF65-F5344CB8AC3E}">
        <p14:creationId xmlns:p14="http://schemas.microsoft.com/office/powerpoint/2010/main" val="344457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17C-1B9C-42A7-9AEC-64C8EB215A2F}"/>
              </a:ext>
            </a:extLst>
          </p:cNvPr>
          <p:cNvSpPr>
            <a:spLocks noGrp="1"/>
          </p:cNvSpPr>
          <p:nvPr>
            <p:ph type="title"/>
          </p:nvPr>
        </p:nvSpPr>
        <p:spPr/>
        <p:txBody>
          <a:bodyPr/>
          <a:lstStyle/>
          <a:p>
            <a:r>
              <a:rPr lang="en-US" dirty="0"/>
              <a:t>Who is a campus security authority? </a:t>
            </a:r>
          </a:p>
        </p:txBody>
      </p:sp>
      <p:sp>
        <p:nvSpPr>
          <p:cNvPr id="3" name="Content Placeholder 2">
            <a:extLst>
              <a:ext uri="{FF2B5EF4-FFF2-40B4-BE49-F238E27FC236}">
                <a16:creationId xmlns:a16="http://schemas.microsoft.com/office/drawing/2014/main" id="{A26FD97B-B4AE-4847-AC67-C25A3D5BD62A}"/>
              </a:ext>
            </a:extLst>
          </p:cNvPr>
          <p:cNvSpPr>
            <a:spLocks noGrp="1"/>
          </p:cNvSpPr>
          <p:nvPr>
            <p:ph idx="1"/>
          </p:nvPr>
        </p:nvSpPr>
        <p:spPr>
          <a:xfrm>
            <a:off x="2116836" y="2371725"/>
            <a:ext cx="7729728" cy="3867150"/>
          </a:xfrm>
        </p:spPr>
        <p:txBody>
          <a:bodyPr>
            <a:normAutofit fontScale="85000" lnSpcReduction="20000"/>
          </a:bodyPr>
          <a:lstStyle/>
          <a:p>
            <a:pPr marL="0" indent="0">
              <a:buNone/>
            </a:pPr>
            <a:r>
              <a:rPr lang="en-US" dirty="0"/>
              <a:t>The law defines four categories of Campus Security Authority: </a:t>
            </a:r>
          </a:p>
          <a:p>
            <a:pPr marL="342900" indent="-342900">
              <a:buFont typeface="+mj-lt"/>
              <a:buAutoNum type="arabicPeriod"/>
            </a:pPr>
            <a:r>
              <a:rPr lang="en-US" dirty="0"/>
              <a:t>A campus police or campus security department of an institution (HCC Campus Police &amp; Security)</a:t>
            </a:r>
          </a:p>
          <a:p>
            <a:pPr marL="342900" indent="-342900">
              <a:buFont typeface="+mj-lt"/>
              <a:buAutoNum type="arabicPeriod"/>
            </a:pPr>
            <a:r>
              <a:rPr lang="en-US" dirty="0"/>
              <a:t>Any individual or individuals who have responsibility for campus security but who do not constitute a campus police department or a campus security department (e.g., an individual who is responsible for monitoring the entrance into the college property)</a:t>
            </a:r>
          </a:p>
          <a:p>
            <a:pPr marL="342900" indent="-342900">
              <a:buFont typeface="+mj-lt"/>
              <a:buAutoNum type="arabicPeriod"/>
            </a:pPr>
            <a:r>
              <a:rPr lang="en-US" dirty="0"/>
              <a:t>Any individual or organization specified in an institution’s statement of campus security policy as an individual or organization to which students and employees should report criminal offenses to.</a:t>
            </a:r>
          </a:p>
          <a:p>
            <a:pPr marL="342900" indent="-342900">
              <a:buFont typeface="+mj-lt"/>
              <a:buAutoNum type="arabicPeriod"/>
            </a:pPr>
            <a:r>
              <a:rPr lang="en-US" dirty="0"/>
              <a:t>“Officials with significant responsibility for student and campus activities” including, but not limited to student housing, student discipline and campus judicial proceedings.  </a:t>
            </a:r>
          </a:p>
          <a:p>
            <a:pPr marL="0" indent="0" algn="ctr">
              <a:buNone/>
            </a:pPr>
            <a:r>
              <a:rPr lang="en-US" dirty="0"/>
              <a:t>That’s you! </a:t>
            </a:r>
            <a:r>
              <a:rPr lang="en-US" dirty="0">
                <a:sym typeface="Wingdings" panose="05000000000000000000" pitchFamily="2" charset="2"/>
              </a:rPr>
              <a:t></a:t>
            </a:r>
          </a:p>
          <a:p>
            <a:pPr marL="0" indent="0">
              <a:buNone/>
            </a:pPr>
            <a:r>
              <a:rPr lang="en-US" dirty="0">
                <a:sym typeface="Wingdings" panose="05000000000000000000" pitchFamily="2" charset="2"/>
              </a:rPr>
              <a:t>CSAs are defined by function not by title: </a:t>
            </a:r>
          </a:p>
          <a:p>
            <a:pPr>
              <a:buFont typeface="Wingdings" panose="05000000000000000000" pitchFamily="2" charset="2"/>
              <a:buChar char="Ø"/>
            </a:pPr>
            <a:r>
              <a:rPr lang="en-US" dirty="0"/>
              <a:t>Significant responsibility for student and campus activities</a:t>
            </a:r>
          </a:p>
          <a:p>
            <a:pPr>
              <a:buFont typeface="Wingdings" panose="05000000000000000000" pitchFamily="2" charset="2"/>
              <a:buChar char="Ø"/>
            </a:pPr>
            <a:r>
              <a:rPr lang="en-US" dirty="0"/>
              <a:t>Regular contact with students </a:t>
            </a:r>
          </a:p>
          <a:p>
            <a:pPr algn="ctr"/>
            <a:endParaRPr lang="en-US" dirty="0"/>
          </a:p>
          <a:p>
            <a:pPr algn="ctr"/>
            <a:endParaRPr lang="en-US" dirty="0"/>
          </a:p>
        </p:txBody>
      </p:sp>
    </p:spTree>
    <p:extLst>
      <p:ext uri="{BB962C8B-B14F-4D97-AF65-F5344CB8AC3E}">
        <p14:creationId xmlns:p14="http://schemas.microsoft.com/office/powerpoint/2010/main" val="243382284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19456</TotalTime>
  <Words>3590</Words>
  <Application>Microsoft Office PowerPoint</Application>
  <PresentationFormat>Widescreen</PresentationFormat>
  <Paragraphs>228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Gill Sans MT</vt:lpstr>
      <vt:lpstr>Wingdings</vt:lpstr>
      <vt:lpstr>Parcel</vt:lpstr>
      <vt:lpstr>campus security authority  (csa)  training </vt:lpstr>
      <vt:lpstr>Learning Objectives </vt:lpstr>
      <vt:lpstr>Background of clery act </vt:lpstr>
      <vt:lpstr>Background of clery (continued)</vt:lpstr>
      <vt:lpstr>Purpose of the clery act</vt:lpstr>
      <vt:lpstr>Requirements of the clery act </vt:lpstr>
      <vt:lpstr>DOE FINES FOR NON-COMPLIANCE </vt:lpstr>
      <vt:lpstr>How does clery act impact you? </vt:lpstr>
      <vt:lpstr>Who is a campus security authority? </vt:lpstr>
      <vt:lpstr>HCC examples of a campus security authority as defined in the past</vt:lpstr>
      <vt:lpstr>Examples of CSA’s now</vt:lpstr>
      <vt:lpstr>Campus security authorities responsibilities </vt:lpstr>
      <vt:lpstr>Campus security authorities        responsibilities (continued)  </vt:lpstr>
      <vt:lpstr>What do you report?  </vt:lpstr>
      <vt:lpstr>Crimes that must be reported (4 general categories of crime) </vt:lpstr>
      <vt:lpstr>Defining crimes</vt:lpstr>
      <vt:lpstr>Defining the crimes (continued)</vt:lpstr>
      <vt:lpstr>Defining the crimes (continued)</vt:lpstr>
      <vt:lpstr>Defining the crimes (continued)</vt:lpstr>
      <vt:lpstr>Hate crimes</vt:lpstr>
      <vt:lpstr>Importance of reporting in a timely manner </vt:lpstr>
      <vt:lpstr>WHAT DO YOU WHEN SOMEONE REPORTS A CRIME TO YOU? </vt:lpstr>
      <vt:lpstr>WHAT DO YOU DO WHEN SOMEONE REPORTS A CRIME TO YOU? (continued) </vt:lpstr>
      <vt:lpstr>What is not required to be reported </vt:lpstr>
      <vt:lpstr>Reporting a crime or emergency </vt:lpstr>
      <vt:lpstr>Clery act csa review</vt:lpstr>
      <vt:lpstr>Clery act csa review (continued) </vt:lpstr>
      <vt:lpstr>Clery act csa review (continued) </vt:lpstr>
      <vt:lpstr>Scenario</vt:lpstr>
      <vt:lpstr>Scenario</vt:lpstr>
      <vt:lpstr>Need further information? </vt:lpstr>
      <vt:lpstr>HCC Campus Police &amp; Security</vt:lpstr>
      <vt:lpstr>The Handbook for Campus Safety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Clery ACT: campus security authority (csa) training</dc:title>
  <dc:creator>Ryan M. Consoletti</dc:creator>
  <cp:lastModifiedBy>Eric C. Byers</cp:lastModifiedBy>
  <cp:revision>62</cp:revision>
  <cp:lastPrinted>2021-03-17T16:39:17Z</cp:lastPrinted>
  <dcterms:created xsi:type="dcterms:W3CDTF">2020-02-10T19:37:12Z</dcterms:created>
  <dcterms:modified xsi:type="dcterms:W3CDTF">2021-05-20T13:15:43Z</dcterms:modified>
</cp:coreProperties>
</file>